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21"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40" r:id="rId1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660066"/>
    <a:srgbClr val="EE9B00"/>
    <a:srgbClr val="CC0000"/>
    <a:srgbClr val="006FAB"/>
    <a:srgbClr val="808080"/>
    <a:srgbClr val="5F5F5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713" autoAdjust="0"/>
  </p:normalViewPr>
  <p:slideViewPr>
    <p:cSldViewPr>
      <p:cViewPr varScale="1">
        <p:scale>
          <a:sx n="83" d="100"/>
          <a:sy n="83"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0" d="100"/>
          <a:sy n="60" d="100"/>
        </p:scale>
        <p:origin x="-20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dirty="0">
                <a:latin typeface="Times"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dirty="0">
                <a:latin typeface="Times" pitchFamily="18" charset="0"/>
              </a:defRPr>
            </a:lvl1pPr>
          </a:lstStyle>
          <a:p>
            <a:pPr>
              <a:defRPr/>
            </a:pPr>
            <a:endParaRPr lang="en-US"/>
          </a:p>
        </p:txBody>
      </p:sp>
      <p:sp>
        <p:nvSpPr>
          <p:cNvPr id="81924"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dirty="0">
                <a:latin typeface="Times"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atin typeface="Times" pitchFamily="18" charset="0"/>
              </a:defRPr>
            </a:lvl1pPr>
          </a:lstStyle>
          <a:p>
            <a:pPr>
              <a:defRPr/>
            </a:pPr>
            <a:fld id="{A832FBAA-09D4-4C23-8B1E-81A00AF5586A}" type="slidenum">
              <a:rPr lang="en-US" altLang="en-US"/>
              <a:pPr>
                <a:defRPr/>
              </a:pPr>
              <a:t>‹#›</a:t>
            </a:fld>
            <a:endParaRPr lang="en-US" altLang="en-US" dirty="0"/>
          </a:p>
        </p:txBody>
      </p:sp>
    </p:spTree>
    <p:extLst>
      <p:ext uri="{BB962C8B-B14F-4D97-AF65-F5344CB8AC3E}">
        <p14:creationId xmlns:p14="http://schemas.microsoft.com/office/powerpoint/2010/main" val="819824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dirty="0">
                <a:latin typeface="Times" pitchFamily="18" charset="0"/>
              </a:defRPr>
            </a:lvl1pPr>
          </a:lstStyle>
          <a:p>
            <a:pPr>
              <a:defRPr/>
            </a:pPr>
            <a:endParaRPr lang="en-US"/>
          </a:p>
        </p:txBody>
      </p:sp>
      <p:sp>
        <p:nvSpPr>
          <p:cNvPr id="86019"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dirty="0">
                <a:latin typeface="Times" pitchFamily="18" charset="0"/>
              </a:defRPr>
            </a:lvl1pPr>
          </a:lstStyle>
          <a:p>
            <a:pPr>
              <a:defRPr/>
            </a:pPr>
            <a:endParaRPr lang="en-US"/>
          </a:p>
        </p:txBody>
      </p:sp>
      <p:sp>
        <p:nvSpPr>
          <p:cNvPr id="21508"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dirty="0">
                <a:latin typeface="Times" pitchFamily="18" charset="0"/>
              </a:defRPr>
            </a:lvl1pPr>
          </a:lstStyle>
          <a:p>
            <a:pPr>
              <a:defRPr/>
            </a:pPr>
            <a:endParaRPr lang="en-US"/>
          </a:p>
        </p:txBody>
      </p:sp>
      <p:sp>
        <p:nvSpPr>
          <p:cNvPr id="86023"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atin typeface="Times" pitchFamily="18" charset="0"/>
              </a:defRPr>
            </a:lvl1pPr>
          </a:lstStyle>
          <a:p>
            <a:pPr>
              <a:defRPr/>
            </a:pPr>
            <a:fld id="{E56CB5EE-6612-415F-AE7C-2B464F72FE58}" type="slidenum">
              <a:rPr lang="en-US" altLang="en-US"/>
              <a:pPr>
                <a:defRPr/>
              </a:pPr>
              <a:t>‹#›</a:t>
            </a:fld>
            <a:endParaRPr lang="en-US" altLang="en-US" dirty="0"/>
          </a:p>
        </p:txBody>
      </p:sp>
    </p:spTree>
    <p:extLst>
      <p:ext uri="{BB962C8B-B14F-4D97-AF65-F5344CB8AC3E}">
        <p14:creationId xmlns:p14="http://schemas.microsoft.com/office/powerpoint/2010/main" val="2003101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CD4145D-77A1-45FE-95E3-F065FDC57075}" type="slidenum">
              <a:rPr lang="en-US" altLang="en-US" sz="1200">
                <a:latin typeface="Times" pitchFamily="18" charset="0"/>
              </a:rPr>
              <a:pPr/>
              <a:t>1</a:t>
            </a:fld>
            <a:endParaRPr lang="en-US" altLang="en-US" sz="120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F5CCADCB-5B06-4DCF-B247-0789B0A37A6E}" type="slidenum">
              <a:rPr lang="en-US" altLang="en-US" sz="1200">
                <a:latin typeface="Times" pitchFamily="18" charset="0"/>
              </a:rPr>
              <a:pPr algn="r"/>
              <a:t>10</a:t>
            </a:fld>
            <a:endParaRPr lang="en-US" altLang="en-US" sz="1200">
              <a:latin typeface="Times" pitchFamily="18"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4DA32887-A5EB-4C8B-802F-8FF01D8767D6}" type="slidenum">
              <a:rPr lang="en-US" altLang="en-US" sz="1200">
                <a:latin typeface="Times" pitchFamily="18" charset="0"/>
              </a:rPr>
              <a:pPr algn="r"/>
              <a:t>11</a:t>
            </a:fld>
            <a:endParaRPr lang="en-US" altLang="en-US" sz="1200">
              <a:latin typeface="Times" pitchFamily="18"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F0F297FE-5724-4CCF-B518-E90B678B0E58}" type="slidenum">
              <a:rPr lang="en-US" altLang="en-US" sz="1200">
                <a:latin typeface="Times" pitchFamily="18" charset="0"/>
              </a:rPr>
              <a:pPr algn="r"/>
              <a:t>12</a:t>
            </a:fld>
            <a:endParaRPr lang="en-US" altLang="en-US" sz="1200">
              <a:latin typeface="Times" pitchFamily="18"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8B83C78E-E330-4249-ABDB-B1FAB80BA1B6}" type="slidenum">
              <a:rPr lang="en-US" altLang="en-US" sz="1200">
                <a:latin typeface="Times" pitchFamily="18" charset="0"/>
              </a:rPr>
              <a:pPr algn="r"/>
              <a:t>13</a:t>
            </a:fld>
            <a:endParaRPr lang="en-US" altLang="en-US" sz="1200">
              <a:latin typeface="Times" pitchFamily="18"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94CCA604-FC94-4A08-9B8B-F40B4F379FCA}" type="slidenum">
              <a:rPr lang="en-US" altLang="en-US" sz="1200">
                <a:latin typeface="Times" pitchFamily="18" charset="0"/>
              </a:rPr>
              <a:pPr algn="r"/>
              <a:t>14</a:t>
            </a:fld>
            <a:endParaRPr lang="en-US" altLang="en-US" sz="1200">
              <a:latin typeface="Times" pitchFamily="18"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033C2658-435B-4A38-9E2B-28E249ABD791}" type="slidenum">
              <a:rPr lang="en-US" altLang="en-US" sz="1200">
                <a:latin typeface="Times" pitchFamily="18" charset="0"/>
              </a:rPr>
              <a:pPr algn="r"/>
              <a:t>15</a:t>
            </a:fld>
            <a:endParaRPr lang="en-US" altLang="en-US" sz="1200">
              <a:latin typeface="Times" pitchFamily="18"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44B158CA-F4A3-4EBF-A043-47700EF4867C}" type="slidenum">
              <a:rPr lang="en-US" altLang="en-US" sz="1200">
                <a:latin typeface="Times" pitchFamily="18" charset="0"/>
              </a:rPr>
              <a:pPr algn="r"/>
              <a:t>16</a:t>
            </a:fld>
            <a:endParaRPr lang="en-US" altLang="en-US" sz="1200">
              <a:latin typeface="Times" pitchFamily="18"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C4170272-47A0-4568-A5F2-2197A92C8A83}" type="slidenum">
              <a:rPr lang="en-US" altLang="en-US" sz="1200">
                <a:latin typeface="Times" pitchFamily="18" charset="0"/>
              </a:rPr>
              <a:pPr algn="r"/>
              <a:t>17</a:t>
            </a:fld>
            <a:endParaRPr lang="en-US" altLang="en-US" sz="1200">
              <a:latin typeface="Times" pitchFamily="18"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C9FC2944-00FF-4E89-9E78-4A79716173DF}" type="slidenum">
              <a:rPr lang="en-US" altLang="en-US" sz="1200">
                <a:latin typeface="Times" pitchFamily="18" charset="0"/>
              </a:rPr>
              <a:pPr algn="r"/>
              <a:t>18</a:t>
            </a:fld>
            <a:endParaRPr lang="en-US" altLang="en-US" sz="1200">
              <a:latin typeface="Times" pitchFamily="18"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CF0D8BE8-2F10-46D3-8A81-55397575C5F9}" type="slidenum">
              <a:rPr lang="en-US" altLang="en-US" sz="1200">
                <a:latin typeface="Times" pitchFamily="18" charset="0"/>
              </a:rPr>
              <a:pPr algn="r"/>
              <a:t>2</a:t>
            </a:fld>
            <a:endParaRPr lang="en-US" altLang="en-US" sz="1200">
              <a:latin typeface="Times" pitchFamily="18"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618259C0-BB41-4F54-9E89-FAFBBD203CF2}" type="slidenum">
              <a:rPr lang="en-US" altLang="en-US" sz="1200">
                <a:latin typeface="Times" pitchFamily="18" charset="0"/>
              </a:rPr>
              <a:pPr algn="r"/>
              <a:t>3</a:t>
            </a:fld>
            <a:endParaRPr lang="en-US" altLang="en-US" sz="1200">
              <a:latin typeface="Times" pitchFamily="18"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D0F0C197-0D4F-4F52-A275-BF3A67439924}" type="slidenum">
              <a:rPr lang="en-US" altLang="en-US" sz="1200">
                <a:latin typeface="Times" pitchFamily="18" charset="0"/>
              </a:rPr>
              <a:pPr algn="r"/>
              <a:t>4</a:t>
            </a:fld>
            <a:endParaRPr lang="en-US" altLang="en-US" sz="1200">
              <a:latin typeface="Times" pitchFamily="18"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49A9C98A-8F0B-4359-8AFD-2AE388064597}" type="slidenum">
              <a:rPr lang="en-US" altLang="en-US" sz="1200">
                <a:latin typeface="Times" pitchFamily="18" charset="0"/>
              </a:rPr>
              <a:pPr algn="r"/>
              <a:t>5</a:t>
            </a:fld>
            <a:endParaRPr lang="en-US" altLang="en-US" sz="1200">
              <a:latin typeface="Times" pitchFamily="18"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B1F92AF8-91EF-416A-A6CB-A58997A374EC}" type="slidenum">
              <a:rPr lang="en-US" altLang="en-US" sz="1200">
                <a:latin typeface="Times" pitchFamily="18" charset="0"/>
              </a:rPr>
              <a:pPr algn="r"/>
              <a:t>6</a:t>
            </a:fld>
            <a:endParaRPr lang="en-US" altLang="en-US" sz="1200">
              <a:latin typeface="Times" pitchFamily="18"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FD4F90DE-57C2-4A18-84B5-4075D9650319}" type="slidenum">
              <a:rPr lang="en-US" altLang="en-US" sz="1200">
                <a:latin typeface="Times" pitchFamily="18" charset="0"/>
              </a:rPr>
              <a:pPr algn="r"/>
              <a:t>7</a:t>
            </a:fld>
            <a:endParaRPr lang="en-US" altLang="en-US" sz="1200">
              <a:latin typeface="Times" pitchFamily="18"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68A1DE46-41A5-4A98-A284-FB4913856B5D}" type="slidenum">
              <a:rPr lang="en-US" altLang="en-US" sz="1200">
                <a:latin typeface="Times" pitchFamily="18" charset="0"/>
              </a:rPr>
              <a:pPr algn="r"/>
              <a:t>8</a:t>
            </a:fld>
            <a:endParaRPr lang="en-US" altLang="en-US" sz="1200">
              <a:latin typeface="Times" pitchFamily="18"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57F5E834-F369-4359-A2CA-07949C1EAC44}" type="slidenum">
              <a:rPr lang="en-US" altLang="en-US" sz="1200">
                <a:latin typeface="Times" pitchFamily="18" charset="0"/>
              </a:rPr>
              <a:pPr algn="r"/>
              <a:t>9</a:t>
            </a:fld>
            <a:endParaRPr lang="en-US" altLang="en-US" sz="1200">
              <a:latin typeface="Times" pitchFamily="18"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3" descr="C:\Projects\IRSC_IPDAE\CorporateFiles\PowerPoint_Template\SourceContents\BG1c_IPDA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0"/>
            <a:ext cx="919003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692845"/>
      </p:ext>
    </p:extLst>
  </p:cSld>
  <p:clrMapOvr>
    <a:masterClrMapping/>
  </p:clrMapOvr>
  <p:transition spd="med" advTm="1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3084963"/>
      </p:ext>
    </p:extLst>
  </p:cSld>
  <p:clrMapOvr>
    <a:masterClrMapping/>
  </p:clrMapOvr>
  <p:transition spd="med" advTm="1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215613"/>
      </p:ext>
    </p:extLst>
  </p:cSld>
  <p:clrMapOvr>
    <a:masterClrMapping/>
  </p:clrMapOvr>
  <p:transition spd="med" advTm="1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651258"/>
      </p:ext>
    </p:extLst>
  </p:cSld>
  <p:clrMapOvr>
    <a:masterClrMapping/>
  </p:clrMapOvr>
  <p:transition spd="med"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9924712"/>
      </p:ext>
    </p:extLst>
  </p:cSld>
  <p:clrMapOvr>
    <a:masterClrMapping/>
  </p:clrMapOvr>
  <p:transition spd="med" advTm="1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8013395"/>
      </p:ext>
    </p:extLst>
  </p:cSld>
  <p:clrMapOvr>
    <a:masterClrMapping/>
  </p:clrMapOvr>
  <p:transition spd="med" advTm="1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132988"/>
      </p:ext>
    </p:extLst>
  </p:cSld>
  <p:clrMapOvr>
    <a:masterClrMapping/>
  </p:clrMapOvr>
  <p:transition spd="med" advTm="1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5026173"/>
      </p:ext>
    </p:extLst>
  </p:cSld>
  <p:clrMapOvr>
    <a:masterClrMapping/>
  </p:clrMapOvr>
  <p:transition spd="med" advTm="1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519114"/>
      </p:ext>
    </p:extLst>
  </p:cSld>
  <p:clrMapOvr>
    <a:masterClrMapping/>
  </p:clrMapOvr>
  <p:transition spd="med" advTm="1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8866103"/>
      </p:ext>
    </p:extLst>
  </p:cSld>
  <p:clrMapOvr>
    <a:masterClrMapping/>
  </p:clrMapOvr>
  <p:transition spd="med" advTm="1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3733053"/>
      </p:ext>
    </p:extLst>
  </p:cSld>
  <p:clrMapOvr>
    <a:masterClrMapping/>
  </p:clrMapOvr>
  <p:transition spd="med" advTm="1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Projects\IRSC_IPDAE\CorporateFiles\PowerPoint_Template\SourceContents\BG2_IPDAE.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spd="med" advTm="10000">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524000" y="6477000"/>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700">
                <a:solidFill>
                  <a:srgbClr val="C0C0C0"/>
                </a:solidFill>
              </a:rPr>
              <a:t>©2015 IPDAE. All rights reserved. All content in this presentation is the proprietary property of The Institute for the Professional Development of Adult Educators</a:t>
            </a:r>
          </a:p>
        </p:txBody>
      </p:sp>
      <p:sp>
        <p:nvSpPr>
          <p:cNvPr id="3075" name="Text Box 4"/>
          <p:cNvSpPr txBox="1">
            <a:spLocks noChangeArrowheads="1"/>
          </p:cNvSpPr>
          <p:nvPr/>
        </p:nvSpPr>
        <p:spPr bwMode="auto">
          <a:xfrm>
            <a:off x="3505200" y="53340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b="1">
                <a:solidFill>
                  <a:schemeClr val="bg1"/>
                </a:solidFill>
              </a:rPr>
              <a:t>Using Clues To  Determine the Meaning of Multiple Meaning Words</a:t>
            </a:r>
          </a:p>
        </p:txBody>
      </p:sp>
      <p:sp>
        <p:nvSpPr>
          <p:cNvPr id="3076" name="Text Box 5"/>
          <p:cNvSpPr txBox="1">
            <a:spLocks noChangeArrowheads="1"/>
          </p:cNvSpPr>
          <p:nvPr/>
        </p:nvSpPr>
        <p:spPr bwMode="auto">
          <a:xfrm>
            <a:off x="5410200" y="6153150"/>
            <a:ext cx="1976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500">
                <a:solidFill>
                  <a:schemeClr val="bg1"/>
                </a:solidFill>
              </a:rPr>
              <a:t>www.floridaipdae.org</a:t>
            </a:r>
          </a:p>
        </p:txBody>
      </p:sp>
      <p:pic>
        <p:nvPicPr>
          <p:cNvPr id="3077" name="Picture 5" descr="C:\Projects\IRSC_IPDAE\CorporateFiles\LogoDesign\logo_ipdae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533400"/>
            <a:ext cx="6019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100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381000" y="1139825"/>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Symbolism as a Context Clue:</a:t>
            </a:r>
          </a:p>
          <a:p>
            <a:pPr>
              <a:defRPr/>
            </a:pPr>
            <a:endParaRPr lang="en-US" sz="1200" dirty="0" smtClean="0">
              <a:cs typeface="Arial" panose="020B0604020202020204" pitchFamily="34" charset="0"/>
            </a:endParaRPr>
          </a:p>
          <a:p>
            <a:pPr marL="519113" indent="-519113">
              <a:buFont typeface="Wingdings" panose="05000000000000000000" pitchFamily="2" charset="2"/>
              <a:buChar char="§"/>
              <a:tabLst>
                <a:tab pos="568325" algn="l"/>
              </a:tabLst>
              <a:defRPr/>
            </a:pPr>
            <a:r>
              <a:rPr lang="en-US" dirty="0" smtClean="0">
                <a:cs typeface="Arial" panose="020B0604020202020204" pitchFamily="34" charset="0"/>
              </a:rPr>
              <a:t>Look for </a:t>
            </a:r>
            <a:r>
              <a:rPr lang="en-US" b="1" u="sng" dirty="0" smtClean="0">
                <a:solidFill>
                  <a:srgbClr val="FF0000"/>
                </a:solidFill>
                <a:cs typeface="Arial" panose="020B0604020202020204" pitchFamily="34" charset="0"/>
              </a:rPr>
              <a:t>symbolism</a:t>
            </a:r>
            <a:r>
              <a:rPr lang="en-US" dirty="0" smtClean="0">
                <a:solidFill>
                  <a:srgbClr val="FF0000"/>
                </a:solidFill>
                <a:cs typeface="Arial" panose="020B0604020202020204" pitchFamily="34" charset="0"/>
              </a:rPr>
              <a:t> </a:t>
            </a:r>
            <a:r>
              <a:rPr lang="en-US" dirty="0" smtClean="0">
                <a:cs typeface="Arial" panose="020B0604020202020204" pitchFamily="34" charset="0"/>
              </a:rPr>
              <a:t>if the </a:t>
            </a:r>
            <a:r>
              <a:rPr lang="en-US" b="1" u="sng" dirty="0" smtClean="0">
                <a:solidFill>
                  <a:srgbClr val="FF0000"/>
                </a:solidFill>
                <a:cs typeface="Arial" panose="020B0604020202020204" pitchFamily="34" charset="0"/>
              </a:rPr>
              <a:t>concrete</a:t>
            </a:r>
            <a:r>
              <a:rPr lang="en-US" dirty="0" smtClean="0">
                <a:solidFill>
                  <a:srgbClr val="FF0000"/>
                </a:solidFill>
                <a:cs typeface="Arial" panose="020B0604020202020204" pitchFamily="34" charset="0"/>
              </a:rPr>
              <a:t> </a:t>
            </a:r>
            <a:r>
              <a:rPr lang="en-US" dirty="0" smtClean="0">
                <a:cs typeface="Arial" panose="020B0604020202020204" pitchFamily="34" charset="0"/>
              </a:rPr>
              <a:t>definition of the word does not make sense in context. </a:t>
            </a:r>
          </a:p>
          <a:p>
            <a:pPr marL="519113" indent="-519113">
              <a:buFont typeface="Wingdings" panose="05000000000000000000" pitchFamily="2" charset="2"/>
              <a:buChar char="§"/>
              <a:tabLst>
                <a:tab pos="568325" algn="l"/>
              </a:tabLst>
              <a:defRPr/>
            </a:pPr>
            <a:r>
              <a:rPr lang="en-US" dirty="0" smtClean="0">
                <a:cs typeface="Arial" panose="020B0604020202020204" pitchFamily="34" charset="0"/>
              </a:rPr>
              <a:t>Imagine what the object (head) looks like and what it does. </a:t>
            </a:r>
          </a:p>
          <a:p>
            <a:pPr marL="519113" indent="-519113">
              <a:buFont typeface="Wingdings" panose="05000000000000000000" pitchFamily="2" charset="2"/>
              <a:buChar char="§"/>
              <a:tabLst>
                <a:tab pos="568325" algn="l"/>
              </a:tabLst>
              <a:defRPr/>
            </a:pPr>
            <a:r>
              <a:rPr lang="en-US" dirty="0" smtClean="0">
                <a:cs typeface="Arial" panose="020B0604020202020204" pitchFamily="34" charset="0"/>
              </a:rPr>
              <a:t>The word "head" has several symbolic meanings that have to do with being first, leading or going forward because the head is at the top of the body and houses the brain. </a:t>
            </a:r>
          </a:p>
          <a:p>
            <a:pPr marL="519113" indent="-519113">
              <a:buFont typeface="Wingdings" panose="05000000000000000000" pitchFamily="2" charset="2"/>
              <a:buChar char="§"/>
              <a:tabLst>
                <a:tab pos="568325" algn="l"/>
              </a:tabLst>
              <a:defRPr/>
            </a:pPr>
            <a:r>
              <a:rPr lang="en-US" dirty="0" smtClean="0">
                <a:cs typeface="Arial" panose="020B0604020202020204" pitchFamily="34" charset="0"/>
              </a:rPr>
              <a:t>A symbolic meaning of "head" is "leader" as in the phrase, "the head of the committee."</a:t>
            </a:r>
            <a:endParaRPr lang="en-US" dirty="0">
              <a:cs typeface="Arial" panose="020B0604020202020204" pitchFamily="34" charset="0"/>
            </a:endParaRPr>
          </a:p>
        </p:txBody>
      </p:sp>
      <p:pic>
        <p:nvPicPr>
          <p:cNvPr id="1229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2.bp.blogspot.com/_jrPdXmoi9Jw/TNWrvD0a0mI/AAAAAAAAAJc/u9IEqxOzhoU/s1600/rthg.bmp"/>
          <p:cNvPicPr>
            <a:picLocks noChangeAspect="1" noChangeArrowheads="1"/>
          </p:cNvPicPr>
          <p:nvPr/>
        </p:nvPicPr>
        <p:blipFill>
          <a:blip r:embed="rId5"/>
          <a:srcRect/>
          <a:stretch>
            <a:fillRect/>
          </a:stretch>
        </p:blipFill>
        <p:spPr bwMode="auto">
          <a:xfrm>
            <a:off x="2438400" y="4892675"/>
            <a:ext cx="4495800" cy="1508125"/>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293"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
        <p:nvSpPr>
          <p:cNvPr id="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685800" y="1676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Homophones as Clues to Word Meaning:</a:t>
            </a:r>
          </a:p>
          <a:p>
            <a:pPr>
              <a:defRPr/>
            </a:pPr>
            <a:endParaRPr lang="en-US" sz="2800" dirty="0" smtClean="0">
              <a:cs typeface="Arial" panose="020B0604020202020204" pitchFamily="34" charset="0"/>
            </a:endParaRPr>
          </a:p>
          <a:p>
            <a:pPr marL="519113" indent="-519113">
              <a:buFont typeface="Wingdings" panose="05000000000000000000" pitchFamily="2" charset="2"/>
              <a:buChar char="§"/>
              <a:tabLst>
                <a:tab pos="568325" algn="l"/>
              </a:tabLst>
              <a:defRPr/>
            </a:pPr>
            <a:r>
              <a:rPr lang="en-US" dirty="0" smtClean="0">
                <a:cs typeface="Arial" panose="020B0604020202020204" pitchFamily="34" charset="0"/>
              </a:rPr>
              <a:t>The spelling of a word can give you the correct</a:t>
            </a:r>
          </a:p>
          <a:p>
            <a:pPr>
              <a:tabLst>
                <a:tab pos="568325" algn="l"/>
              </a:tabLst>
              <a:defRPr/>
            </a:pPr>
            <a:r>
              <a:rPr lang="en-US" dirty="0" smtClean="0">
                <a:cs typeface="Arial" panose="020B0604020202020204" pitchFamily="34" charset="0"/>
              </a:rPr>
              <a:t>	meaning of a word.</a:t>
            </a:r>
          </a:p>
          <a:p>
            <a:pPr>
              <a:tabLst>
                <a:tab pos="568325" algn="l"/>
              </a:tabLst>
              <a:defRPr/>
            </a:pPr>
            <a:endParaRPr lang="en-US" dirty="0" smtClean="0">
              <a:cs typeface="Arial" panose="020B0604020202020204" pitchFamily="34" charset="0"/>
            </a:endParaRPr>
          </a:p>
        </p:txBody>
      </p:sp>
      <p:pic>
        <p:nvPicPr>
          <p:cNvPr id="13315"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
          <p:cNvSpPr>
            <a:spLocks noChangeArrowheads="1"/>
          </p:cNvSpPr>
          <p:nvPr/>
        </p:nvSpPr>
        <p:spPr bwMode="auto">
          <a:xfrm>
            <a:off x="114300" y="3787775"/>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68325" algn="l"/>
              </a:tabLst>
              <a:defRPr sz="2400">
                <a:solidFill>
                  <a:schemeClr val="tx1"/>
                </a:solidFill>
                <a:latin typeface="Arial" charset="0"/>
              </a:defRPr>
            </a:lvl1pPr>
            <a:lvl2pPr marL="742950" indent="-285750">
              <a:tabLst>
                <a:tab pos="568325" algn="l"/>
              </a:tabLst>
              <a:defRPr sz="2400">
                <a:solidFill>
                  <a:schemeClr val="tx1"/>
                </a:solidFill>
                <a:latin typeface="Arial" charset="0"/>
              </a:defRPr>
            </a:lvl2pPr>
            <a:lvl3pPr marL="1143000" indent="-228600">
              <a:tabLst>
                <a:tab pos="568325" algn="l"/>
              </a:tabLst>
              <a:defRPr sz="2400">
                <a:solidFill>
                  <a:schemeClr val="tx1"/>
                </a:solidFill>
                <a:latin typeface="Arial" charset="0"/>
              </a:defRPr>
            </a:lvl3pPr>
            <a:lvl4pPr marL="1600200" indent="-228600">
              <a:tabLst>
                <a:tab pos="568325" algn="l"/>
              </a:tabLst>
              <a:defRPr sz="2400">
                <a:solidFill>
                  <a:schemeClr val="tx1"/>
                </a:solidFill>
                <a:latin typeface="Arial" charset="0"/>
              </a:defRPr>
            </a:lvl4pPr>
            <a:lvl5pPr marL="2057400" indent="-228600">
              <a:tabLst>
                <a:tab pos="568325" algn="l"/>
              </a:tabLst>
              <a:defRPr sz="2400">
                <a:solidFill>
                  <a:schemeClr val="tx1"/>
                </a:solidFill>
                <a:latin typeface="Arial" charset="0"/>
              </a:defRPr>
            </a:lvl5pPr>
            <a:lvl6pPr marL="2514600" indent="-228600" eaLnBrk="0" fontAlgn="base" hangingPunct="0">
              <a:spcBef>
                <a:spcPct val="0"/>
              </a:spcBef>
              <a:spcAft>
                <a:spcPct val="0"/>
              </a:spcAft>
              <a:tabLst>
                <a:tab pos="568325" algn="l"/>
              </a:tabLst>
              <a:defRPr sz="2400">
                <a:solidFill>
                  <a:schemeClr val="tx1"/>
                </a:solidFill>
                <a:latin typeface="Arial" charset="0"/>
              </a:defRPr>
            </a:lvl6pPr>
            <a:lvl7pPr marL="2971800" indent="-228600" eaLnBrk="0" fontAlgn="base" hangingPunct="0">
              <a:spcBef>
                <a:spcPct val="0"/>
              </a:spcBef>
              <a:spcAft>
                <a:spcPct val="0"/>
              </a:spcAft>
              <a:tabLst>
                <a:tab pos="568325" algn="l"/>
              </a:tabLst>
              <a:defRPr sz="2400">
                <a:solidFill>
                  <a:schemeClr val="tx1"/>
                </a:solidFill>
                <a:latin typeface="Arial" charset="0"/>
              </a:defRPr>
            </a:lvl7pPr>
            <a:lvl8pPr marL="3429000" indent="-228600" eaLnBrk="0" fontAlgn="base" hangingPunct="0">
              <a:spcBef>
                <a:spcPct val="0"/>
              </a:spcBef>
              <a:spcAft>
                <a:spcPct val="0"/>
              </a:spcAft>
              <a:tabLst>
                <a:tab pos="568325" algn="l"/>
              </a:tabLst>
              <a:defRPr sz="2400">
                <a:solidFill>
                  <a:schemeClr val="tx1"/>
                </a:solidFill>
                <a:latin typeface="Arial" charset="0"/>
              </a:defRPr>
            </a:lvl8pPr>
            <a:lvl9pPr marL="3886200" indent="-228600" eaLnBrk="0" fontAlgn="base" hangingPunct="0">
              <a:spcBef>
                <a:spcPct val="0"/>
              </a:spcBef>
              <a:spcAft>
                <a:spcPct val="0"/>
              </a:spcAft>
              <a:tabLst>
                <a:tab pos="568325" algn="l"/>
              </a:tabLst>
              <a:defRPr sz="2400">
                <a:solidFill>
                  <a:schemeClr val="tx1"/>
                </a:solidFill>
                <a:latin typeface="Arial" charset="0"/>
              </a:defRPr>
            </a:lvl9pPr>
          </a:lstStyle>
          <a:p>
            <a:pPr algn="ctr"/>
            <a:r>
              <a:rPr lang="en-US" altLang="en-US" i="1">
                <a:solidFill>
                  <a:srgbClr val="FF0000"/>
                </a:solidFill>
                <a:cs typeface="Arial" charset="0"/>
              </a:rPr>
              <a:t>Beth cried as she remembered her painful </a:t>
            </a:r>
            <a:r>
              <a:rPr lang="en-US" altLang="en-US" b="1" i="1">
                <a:solidFill>
                  <a:srgbClr val="FF0000"/>
                </a:solidFill>
                <a:cs typeface="Arial" charset="0"/>
              </a:rPr>
              <a:t>past</a:t>
            </a:r>
            <a:r>
              <a:rPr lang="en-US" altLang="en-US" i="1">
                <a:solidFill>
                  <a:srgbClr val="FF0000"/>
                </a:solidFill>
                <a:cs typeface="Arial" charset="0"/>
              </a:rPr>
              <a:t>.</a:t>
            </a:r>
          </a:p>
          <a:p>
            <a:pPr algn="ctr"/>
            <a:r>
              <a:rPr lang="en-US" altLang="en-US" i="1">
                <a:solidFill>
                  <a:srgbClr val="FF0000"/>
                </a:solidFill>
                <a:cs typeface="Arial" charset="0"/>
              </a:rPr>
              <a:t>John was thrilled to learn that he had </a:t>
            </a:r>
            <a:r>
              <a:rPr lang="en-US" altLang="en-US" b="1" i="1">
                <a:solidFill>
                  <a:srgbClr val="FF0000"/>
                </a:solidFill>
                <a:cs typeface="Arial" charset="0"/>
              </a:rPr>
              <a:t>passed</a:t>
            </a:r>
            <a:r>
              <a:rPr lang="en-US" altLang="en-US" i="1">
                <a:solidFill>
                  <a:srgbClr val="FF0000"/>
                </a:solidFill>
                <a:cs typeface="Arial" charset="0"/>
              </a:rPr>
              <a:t> the examination.</a:t>
            </a:r>
          </a:p>
          <a:p>
            <a:pPr algn="ctr"/>
            <a:endParaRPr lang="en-US" altLang="en-US" b="1" i="1" u="sng">
              <a:solidFill>
                <a:srgbClr val="FF0000"/>
              </a:solidFill>
              <a:cs typeface="Arial" charset="0"/>
            </a:endParaRPr>
          </a:p>
          <a:p>
            <a:pPr algn="ctr"/>
            <a:r>
              <a:rPr lang="en-US" altLang="en-US" b="1" i="1">
                <a:solidFill>
                  <a:srgbClr val="FF0000"/>
                </a:solidFill>
                <a:cs typeface="Arial" charset="0"/>
              </a:rPr>
              <a:t>There</a:t>
            </a:r>
            <a:r>
              <a:rPr lang="en-US" altLang="en-US" i="1">
                <a:solidFill>
                  <a:srgbClr val="FF0000"/>
                </a:solidFill>
                <a:cs typeface="Arial" charset="0"/>
              </a:rPr>
              <a:t> is no place like home.</a:t>
            </a:r>
          </a:p>
          <a:p>
            <a:pPr algn="ctr"/>
            <a:r>
              <a:rPr lang="en-US" altLang="en-US" b="1" i="1">
                <a:solidFill>
                  <a:srgbClr val="FF0000"/>
                </a:solidFill>
                <a:cs typeface="Arial" charset="0"/>
              </a:rPr>
              <a:t>They’re</a:t>
            </a:r>
            <a:r>
              <a:rPr lang="en-US" altLang="en-US" i="1">
                <a:solidFill>
                  <a:srgbClr val="FF0000"/>
                </a:solidFill>
                <a:cs typeface="Arial" charset="0"/>
              </a:rPr>
              <a:t> selling </a:t>
            </a:r>
            <a:r>
              <a:rPr lang="en-US" altLang="en-US" b="1" i="1">
                <a:solidFill>
                  <a:srgbClr val="FF0000"/>
                </a:solidFill>
                <a:cs typeface="Arial" charset="0"/>
              </a:rPr>
              <a:t>their</a:t>
            </a:r>
            <a:r>
              <a:rPr lang="en-US" altLang="en-US" i="1">
                <a:solidFill>
                  <a:srgbClr val="FF0000"/>
                </a:solidFill>
                <a:cs typeface="Arial" charset="0"/>
              </a:rPr>
              <a:t> home in Miami and moving to New York.</a:t>
            </a:r>
          </a:p>
        </p:txBody>
      </p:sp>
      <p:sp>
        <p:nvSpPr>
          <p:cNvPr id="13317"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
        <p:nvSpPr>
          <p:cNvPr id="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685800" y="1676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Homographs as Clues to Word Meaning:</a:t>
            </a:r>
          </a:p>
          <a:p>
            <a:pPr>
              <a:defRPr/>
            </a:pPr>
            <a:endParaRPr lang="en-US" sz="2800" dirty="0" smtClean="0">
              <a:cs typeface="Arial" panose="020B0604020202020204" pitchFamily="34" charset="0"/>
            </a:endParaRPr>
          </a:p>
          <a:p>
            <a:pPr marL="519113" indent="-519113">
              <a:buFont typeface="Wingdings" panose="05000000000000000000" pitchFamily="2" charset="2"/>
              <a:buChar char="§"/>
              <a:tabLst>
                <a:tab pos="568325" algn="l"/>
              </a:tabLst>
              <a:defRPr/>
            </a:pPr>
            <a:r>
              <a:rPr lang="en-US" dirty="0" smtClean="0">
                <a:cs typeface="Arial" panose="020B0604020202020204" pitchFamily="34" charset="0"/>
              </a:rPr>
              <a:t>Use context clues to figure out the correct pronunciation and meaning of the word.</a:t>
            </a:r>
          </a:p>
          <a:p>
            <a:pPr>
              <a:tabLst>
                <a:tab pos="568325" algn="l"/>
              </a:tabLst>
              <a:defRPr/>
            </a:pPr>
            <a:endParaRPr lang="en-US" dirty="0" smtClean="0">
              <a:cs typeface="Arial" panose="020B0604020202020204" pitchFamily="34" charset="0"/>
            </a:endParaRPr>
          </a:p>
        </p:txBody>
      </p:sp>
      <p:pic>
        <p:nvPicPr>
          <p:cNvPr id="14339"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p:cNvSpPr>
            <a:spLocks noChangeArrowheads="1"/>
          </p:cNvSpPr>
          <p:nvPr/>
        </p:nvSpPr>
        <p:spPr bwMode="auto">
          <a:xfrm>
            <a:off x="114300" y="3787775"/>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68325" algn="l"/>
              </a:tabLst>
              <a:defRPr sz="2400">
                <a:solidFill>
                  <a:schemeClr val="tx1"/>
                </a:solidFill>
                <a:latin typeface="Arial" charset="0"/>
              </a:defRPr>
            </a:lvl1pPr>
            <a:lvl2pPr marL="742950" indent="-285750">
              <a:tabLst>
                <a:tab pos="568325" algn="l"/>
              </a:tabLst>
              <a:defRPr sz="2400">
                <a:solidFill>
                  <a:schemeClr val="tx1"/>
                </a:solidFill>
                <a:latin typeface="Arial" charset="0"/>
              </a:defRPr>
            </a:lvl2pPr>
            <a:lvl3pPr marL="1143000" indent="-228600">
              <a:tabLst>
                <a:tab pos="568325" algn="l"/>
              </a:tabLst>
              <a:defRPr sz="2400">
                <a:solidFill>
                  <a:schemeClr val="tx1"/>
                </a:solidFill>
                <a:latin typeface="Arial" charset="0"/>
              </a:defRPr>
            </a:lvl3pPr>
            <a:lvl4pPr marL="1600200" indent="-228600">
              <a:tabLst>
                <a:tab pos="568325" algn="l"/>
              </a:tabLst>
              <a:defRPr sz="2400">
                <a:solidFill>
                  <a:schemeClr val="tx1"/>
                </a:solidFill>
                <a:latin typeface="Arial" charset="0"/>
              </a:defRPr>
            </a:lvl4pPr>
            <a:lvl5pPr marL="2057400" indent="-228600">
              <a:tabLst>
                <a:tab pos="568325" algn="l"/>
              </a:tabLst>
              <a:defRPr sz="2400">
                <a:solidFill>
                  <a:schemeClr val="tx1"/>
                </a:solidFill>
                <a:latin typeface="Arial" charset="0"/>
              </a:defRPr>
            </a:lvl5pPr>
            <a:lvl6pPr marL="2514600" indent="-228600" eaLnBrk="0" fontAlgn="base" hangingPunct="0">
              <a:spcBef>
                <a:spcPct val="0"/>
              </a:spcBef>
              <a:spcAft>
                <a:spcPct val="0"/>
              </a:spcAft>
              <a:tabLst>
                <a:tab pos="568325" algn="l"/>
              </a:tabLst>
              <a:defRPr sz="2400">
                <a:solidFill>
                  <a:schemeClr val="tx1"/>
                </a:solidFill>
                <a:latin typeface="Arial" charset="0"/>
              </a:defRPr>
            </a:lvl6pPr>
            <a:lvl7pPr marL="2971800" indent="-228600" eaLnBrk="0" fontAlgn="base" hangingPunct="0">
              <a:spcBef>
                <a:spcPct val="0"/>
              </a:spcBef>
              <a:spcAft>
                <a:spcPct val="0"/>
              </a:spcAft>
              <a:tabLst>
                <a:tab pos="568325" algn="l"/>
              </a:tabLst>
              <a:defRPr sz="2400">
                <a:solidFill>
                  <a:schemeClr val="tx1"/>
                </a:solidFill>
                <a:latin typeface="Arial" charset="0"/>
              </a:defRPr>
            </a:lvl7pPr>
            <a:lvl8pPr marL="3429000" indent="-228600" eaLnBrk="0" fontAlgn="base" hangingPunct="0">
              <a:spcBef>
                <a:spcPct val="0"/>
              </a:spcBef>
              <a:spcAft>
                <a:spcPct val="0"/>
              </a:spcAft>
              <a:tabLst>
                <a:tab pos="568325" algn="l"/>
              </a:tabLst>
              <a:defRPr sz="2400">
                <a:solidFill>
                  <a:schemeClr val="tx1"/>
                </a:solidFill>
                <a:latin typeface="Arial" charset="0"/>
              </a:defRPr>
            </a:lvl8pPr>
            <a:lvl9pPr marL="3886200" indent="-228600" eaLnBrk="0" fontAlgn="base" hangingPunct="0">
              <a:spcBef>
                <a:spcPct val="0"/>
              </a:spcBef>
              <a:spcAft>
                <a:spcPct val="0"/>
              </a:spcAft>
              <a:tabLst>
                <a:tab pos="568325" algn="l"/>
              </a:tabLst>
              <a:defRPr sz="2400">
                <a:solidFill>
                  <a:schemeClr val="tx1"/>
                </a:solidFill>
                <a:latin typeface="Arial" charset="0"/>
              </a:defRPr>
            </a:lvl9pPr>
          </a:lstStyle>
          <a:p>
            <a:pPr algn="ctr"/>
            <a:r>
              <a:rPr lang="en-US" altLang="en-US" i="1">
                <a:solidFill>
                  <a:srgbClr val="FF0000"/>
                </a:solidFill>
                <a:cs typeface="Arial" charset="0"/>
              </a:rPr>
              <a:t>The child was so afraid of the barking dog, that a </a:t>
            </a:r>
            <a:r>
              <a:rPr lang="en-US" altLang="en-US" b="1" i="1">
                <a:solidFill>
                  <a:srgbClr val="FF0000"/>
                </a:solidFill>
                <a:cs typeface="Arial" charset="0"/>
              </a:rPr>
              <a:t>tear</a:t>
            </a:r>
            <a:r>
              <a:rPr lang="en-US" altLang="en-US" i="1">
                <a:solidFill>
                  <a:srgbClr val="FF0000"/>
                </a:solidFill>
                <a:cs typeface="Arial" charset="0"/>
              </a:rPr>
              <a:t> began to roll down her cheek.</a:t>
            </a:r>
          </a:p>
          <a:p>
            <a:pPr algn="ctr"/>
            <a:endParaRPr lang="en-US" altLang="en-US" i="1">
              <a:solidFill>
                <a:srgbClr val="FF0000"/>
              </a:solidFill>
              <a:cs typeface="Arial" charset="0"/>
            </a:endParaRPr>
          </a:p>
          <a:p>
            <a:pPr algn="ctr"/>
            <a:r>
              <a:rPr lang="en-US" altLang="en-US" i="1">
                <a:solidFill>
                  <a:srgbClr val="FF0000"/>
                </a:solidFill>
                <a:cs typeface="Arial" charset="0"/>
              </a:rPr>
              <a:t>After the football game, John discovered a </a:t>
            </a:r>
            <a:r>
              <a:rPr lang="en-US" altLang="en-US" b="1" i="1">
                <a:solidFill>
                  <a:srgbClr val="FF0000"/>
                </a:solidFill>
                <a:cs typeface="Arial" charset="0"/>
              </a:rPr>
              <a:t>tear</a:t>
            </a:r>
            <a:r>
              <a:rPr lang="en-US" altLang="en-US" i="1">
                <a:solidFill>
                  <a:srgbClr val="FF0000"/>
                </a:solidFill>
                <a:cs typeface="Arial" charset="0"/>
              </a:rPr>
              <a:t> in his football uniform.</a:t>
            </a:r>
          </a:p>
        </p:txBody>
      </p:sp>
      <p:sp>
        <p:nvSpPr>
          <p:cNvPr id="14341"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
        <p:nvSpPr>
          <p:cNvPr id="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Discussing </a:t>
            </a:r>
            <a:r>
              <a:rPr lang="en-US" altLang="en-US" sz="2000">
                <a:solidFill>
                  <a:srgbClr val="92D050"/>
                </a:solidFill>
                <a:latin typeface="Century Gothic" pitchFamily="34" charset="0"/>
              </a:rPr>
              <a:t>multiple meaning words</a:t>
            </a:r>
          </a:p>
        </p:txBody>
      </p:sp>
      <p:sp>
        <p:nvSpPr>
          <p:cNvPr id="15363" name="Rectangle 3"/>
          <p:cNvSpPr>
            <a:spLocks noChangeArrowheads="1"/>
          </p:cNvSpPr>
          <p:nvPr/>
        </p:nvSpPr>
        <p:spPr bwMode="auto">
          <a:xfrm>
            <a:off x="657225" y="144145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800" b="1">
                <a:cs typeface="Arial" charset="0"/>
              </a:rPr>
              <a:t>Identify and Discuss Multiple Meanings:</a:t>
            </a:r>
          </a:p>
          <a:p>
            <a:endParaRPr lang="en-US" altLang="en-US" sz="2800">
              <a:cs typeface="Arial" charset="0"/>
            </a:endParaRPr>
          </a:p>
          <a:p>
            <a:endParaRPr lang="en-US" altLang="en-US">
              <a:cs typeface="Arial" charset="0"/>
            </a:endParaRPr>
          </a:p>
        </p:txBody>
      </p:sp>
      <p:pic>
        <p:nvPicPr>
          <p:cNvPr id="15364"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p:cNvSpPr>
            <a:spLocks noChangeArrowheads="1"/>
          </p:cNvSpPr>
          <p:nvPr/>
        </p:nvSpPr>
        <p:spPr bwMode="auto">
          <a:xfrm>
            <a:off x="98425" y="20574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68325" algn="l"/>
              </a:tabLst>
              <a:defRPr sz="2400">
                <a:solidFill>
                  <a:schemeClr val="tx1"/>
                </a:solidFill>
                <a:latin typeface="Arial" charset="0"/>
              </a:defRPr>
            </a:lvl1pPr>
            <a:lvl2pPr marL="742950" indent="-285750">
              <a:tabLst>
                <a:tab pos="568325" algn="l"/>
              </a:tabLst>
              <a:defRPr sz="2400">
                <a:solidFill>
                  <a:schemeClr val="tx1"/>
                </a:solidFill>
                <a:latin typeface="Arial" charset="0"/>
              </a:defRPr>
            </a:lvl2pPr>
            <a:lvl3pPr marL="1143000" indent="-228600">
              <a:tabLst>
                <a:tab pos="568325" algn="l"/>
              </a:tabLst>
              <a:defRPr sz="2400">
                <a:solidFill>
                  <a:schemeClr val="tx1"/>
                </a:solidFill>
                <a:latin typeface="Arial" charset="0"/>
              </a:defRPr>
            </a:lvl3pPr>
            <a:lvl4pPr marL="1600200" indent="-228600">
              <a:tabLst>
                <a:tab pos="568325" algn="l"/>
              </a:tabLst>
              <a:defRPr sz="2400">
                <a:solidFill>
                  <a:schemeClr val="tx1"/>
                </a:solidFill>
                <a:latin typeface="Arial" charset="0"/>
              </a:defRPr>
            </a:lvl4pPr>
            <a:lvl5pPr marL="2057400" indent="-228600">
              <a:tabLst>
                <a:tab pos="568325" algn="l"/>
              </a:tabLst>
              <a:defRPr sz="2400">
                <a:solidFill>
                  <a:schemeClr val="tx1"/>
                </a:solidFill>
                <a:latin typeface="Arial" charset="0"/>
              </a:defRPr>
            </a:lvl5pPr>
            <a:lvl6pPr marL="2514600" indent="-228600" eaLnBrk="0" fontAlgn="base" hangingPunct="0">
              <a:spcBef>
                <a:spcPct val="0"/>
              </a:spcBef>
              <a:spcAft>
                <a:spcPct val="0"/>
              </a:spcAft>
              <a:tabLst>
                <a:tab pos="568325" algn="l"/>
              </a:tabLst>
              <a:defRPr sz="2400">
                <a:solidFill>
                  <a:schemeClr val="tx1"/>
                </a:solidFill>
                <a:latin typeface="Arial" charset="0"/>
              </a:defRPr>
            </a:lvl6pPr>
            <a:lvl7pPr marL="2971800" indent="-228600" eaLnBrk="0" fontAlgn="base" hangingPunct="0">
              <a:spcBef>
                <a:spcPct val="0"/>
              </a:spcBef>
              <a:spcAft>
                <a:spcPct val="0"/>
              </a:spcAft>
              <a:tabLst>
                <a:tab pos="568325" algn="l"/>
              </a:tabLst>
              <a:defRPr sz="2400">
                <a:solidFill>
                  <a:schemeClr val="tx1"/>
                </a:solidFill>
                <a:latin typeface="Arial" charset="0"/>
              </a:defRPr>
            </a:lvl7pPr>
            <a:lvl8pPr marL="3429000" indent="-228600" eaLnBrk="0" fontAlgn="base" hangingPunct="0">
              <a:spcBef>
                <a:spcPct val="0"/>
              </a:spcBef>
              <a:spcAft>
                <a:spcPct val="0"/>
              </a:spcAft>
              <a:tabLst>
                <a:tab pos="568325" algn="l"/>
              </a:tabLst>
              <a:defRPr sz="2400">
                <a:solidFill>
                  <a:schemeClr val="tx1"/>
                </a:solidFill>
                <a:latin typeface="Arial" charset="0"/>
              </a:defRPr>
            </a:lvl8pPr>
            <a:lvl9pPr marL="3886200" indent="-228600" eaLnBrk="0" fontAlgn="base" hangingPunct="0">
              <a:spcBef>
                <a:spcPct val="0"/>
              </a:spcBef>
              <a:spcAft>
                <a:spcPct val="0"/>
              </a:spcAft>
              <a:tabLst>
                <a:tab pos="568325" algn="l"/>
              </a:tabLst>
              <a:defRPr sz="2400">
                <a:solidFill>
                  <a:schemeClr val="tx1"/>
                </a:solidFill>
                <a:latin typeface="Arial" charset="0"/>
              </a:defRPr>
            </a:lvl9pPr>
          </a:lstStyle>
          <a:p>
            <a:pPr algn="ctr"/>
            <a:r>
              <a:rPr lang="en-US" altLang="en-US">
                <a:solidFill>
                  <a:srgbClr val="FF0000"/>
                </a:solidFill>
                <a:cs typeface="Arial" charset="0"/>
              </a:rPr>
              <a:t>I bought a </a:t>
            </a:r>
            <a:r>
              <a:rPr lang="en-US" altLang="en-US" b="1">
                <a:solidFill>
                  <a:srgbClr val="FF0000"/>
                </a:solidFill>
                <a:cs typeface="Arial" charset="0"/>
              </a:rPr>
              <a:t>stamp</a:t>
            </a:r>
            <a:r>
              <a:rPr lang="en-US" altLang="en-US">
                <a:solidFill>
                  <a:srgbClr val="FF0000"/>
                </a:solidFill>
                <a:cs typeface="Arial" charset="0"/>
              </a:rPr>
              <a:t> at the post office.</a:t>
            </a:r>
          </a:p>
          <a:p>
            <a:pPr algn="ctr"/>
            <a:r>
              <a:rPr lang="en-US" altLang="en-US">
                <a:solidFill>
                  <a:srgbClr val="FF0000"/>
                </a:solidFill>
                <a:cs typeface="Arial" charset="0"/>
              </a:rPr>
              <a:t>They always </a:t>
            </a:r>
            <a:r>
              <a:rPr lang="en-US" altLang="en-US" b="1">
                <a:solidFill>
                  <a:srgbClr val="FF0000"/>
                </a:solidFill>
                <a:cs typeface="Arial" charset="0"/>
              </a:rPr>
              <a:t>stamp</a:t>
            </a:r>
            <a:r>
              <a:rPr lang="en-US" altLang="en-US">
                <a:solidFill>
                  <a:srgbClr val="FF0000"/>
                </a:solidFill>
                <a:cs typeface="Arial" charset="0"/>
              </a:rPr>
              <a:t> their feet at the pep rally.</a:t>
            </a:r>
          </a:p>
          <a:p>
            <a:pPr algn="ctr"/>
            <a:r>
              <a:rPr lang="en-US" altLang="en-US">
                <a:solidFill>
                  <a:srgbClr val="FF0000"/>
                </a:solidFill>
                <a:cs typeface="Arial" charset="0"/>
              </a:rPr>
              <a:t>The officer had to </a:t>
            </a:r>
            <a:r>
              <a:rPr lang="en-US" altLang="en-US" b="1">
                <a:solidFill>
                  <a:srgbClr val="FF0000"/>
                </a:solidFill>
                <a:cs typeface="Arial" charset="0"/>
              </a:rPr>
              <a:t>stamp</a:t>
            </a:r>
            <a:r>
              <a:rPr lang="en-US" altLang="en-US">
                <a:solidFill>
                  <a:srgbClr val="FF0000"/>
                </a:solidFill>
                <a:cs typeface="Arial" charset="0"/>
              </a:rPr>
              <a:t> my passport</a:t>
            </a:r>
          </a:p>
        </p:txBody>
      </p:sp>
      <p:pic>
        <p:nvPicPr>
          <p:cNvPr id="8" name="Picture 2" descr="http://www.affordable-35mm-slide-scanning.com/images/forever-stamps-3inch.jpg"/>
          <p:cNvPicPr>
            <a:picLocks noChangeAspect="1" noChangeArrowheads="1"/>
          </p:cNvPicPr>
          <p:nvPr/>
        </p:nvPicPr>
        <p:blipFill>
          <a:blip r:embed="rId5"/>
          <a:srcRect/>
          <a:stretch>
            <a:fillRect/>
          </a:stretch>
        </p:blipFill>
        <p:spPr bwMode="auto">
          <a:xfrm>
            <a:off x="742950" y="3643313"/>
            <a:ext cx="2165350" cy="2428875"/>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9" name="Picture 4" descr="http://upload.wikimedia.org/wikipedia/commons/f/f2/Passport_stamps_18-19.jpg"/>
          <p:cNvPicPr>
            <a:picLocks noChangeAspect="1" noChangeArrowheads="1"/>
          </p:cNvPicPr>
          <p:nvPr/>
        </p:nvPicPr>
        <p:blipFill>
          <a:blip r:embed="rId6"/>
          <a:srcRect/>
          <a:stretch>
            <a:fillRect/>
          </a:stretch>
        </p:blipFill>
        <p:spPr bwMode="auto">
          <a:xfrm>
            <a:off x="6153150" y="4006850"/>
            <a:ext cx="2414588" cy="1784350"/>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6" descr="http://newsimg.bbc.co.uk/media/images/40549000/jpg/_40549143_stamping.jpg"/>
          <p:cNvPicPr>
            <a:picLocks noChangeAspect="1" noChangeArrowheads="1"/>
          </p:cNvPicPr>
          <p:nvPr/>
        </p:nvPicPr>
        <p:blipFill>
          <a:blip r:embed="rId7"/>
          <a:srcRect/>
          <a:stretch>
            <a:fillRect/>
          </a:stretch>
        </p:blipFill>
        <p:spPr bwMode="auto">
          <a:xfrm>
            <a:off x="3270250" y="3930650"/>
            <a:ext cx="2520950" cy="1895475"/>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Discussing </a:t>
            </a:r>
            <a:r>
              <a:rPr lang="en-US" altLang="en-US" sz="2000">
                <a:solidFill>
                  <a:srgbClr val="92D050"/>
                </a:solidFill>
                <a:latin typeface="Century Gothic" pitchFamily="34" charset="0"/>
              </a:rPr>
              <a:t>multiple meaning words</a:t>
            </a:r>
          </a:p>
        </p:txBody>
      </p:sp>
      <p:sp>
        <p:nvSpPr>
          <p:cNvPr id="16387" name="Rectangle 3"/>
          <p:cNvSpPr>
            <a:spLocks noChangeArrowheads="1"/>
          </p:cNvSpPr>
          <p:nvPr/>
        </p:nvSpPr>
        <p:spPr bwMode="auto">
          <a:xfrm>
            <a:off x="685800" y="1676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800" b="1">
                <a:cs typeface="Arial" charset="0"/>
              </a:rPr>
              <a:t>Identify and Discuss Multiple Meanings:</a:t>
            </a:r>
          </a:p>
          <a:p>
            <a:endParaRPr lang="en-US" altLang="en-US" sz="2800">
              <a:cs typeface="Arial" charset="0"/>
            </a:endParaRPr>
          </a:p>
          <a:p>
            <a:endParaRPr lang="en-US" altLang="en-US">
              <a:cs typeface="Arial" charset="0"/>
            </a:endParaRPr>
          </a:p>
        </p:txBody>
      </p:sp>
      <p:pic>
        <p:nvPicPr>
          <p:cNvPr id="16388"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
          <p:cNvSpPr>
            <a:spLocks noChangeArrowheads="1"/>
          </p:cNvSpPr>
          <p:nvPr/>
        </p:nvSpPr>
        <p:spPr bwMode="auto">
          <a:xfrm>
            <a:off x="190500" y="2536825"/>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68325" algn="l"/>
              </a:tabLst>
              <a:defRPr sz="2400">
                <a:solidFill>
                  <a:schemeClr val="tx1"/>
                </a:solidFill>
                <a:latin typeface="Arial" charset="0"/>
              </a:defRPr>
            </a:lvl1pPr>
            <a:lvl2pPr marL="742950" indent="-285750">
              <a:tabLst>
                <a:tab pos="568325" algn="l"/>
              </a:tabLst>
              <a:defRPr sz="2400">
                <a:solidFill>
                  <a:schemeClr val="tx1"/>
                </a:solidFill>
                <a:latin typeface="Arial" charset="0"/>
              </a:defRPr>
            </a:lvl2pPr>
            <a:lvl3pPr marL="1143000" indent="-228600">
              <a:tabLst>
                <a:tab pos="568325" algn="l"/>
              </a:tabLst>
              <a:defRPr sz="2400">
                <a:solidFill>
                  <a:schemeClr val="tx1"/>
                </a:solidFill>
                <a:latin typeface="Arial" charset="0"/>
              </a:defRPr>
            </a:lvl3pPr>
            <a:lvl4pPr marL="1600200" indent="-228600">
              <a:tabLst>
                <a:tab pos="568325" algn="l"/>
              </a:tabLst>
              <a:defRPr sz="2400">
                <a:solidFill>
                  <a:schemeClr val="tx1"/>
                </a:solidFill>
                <a:latin typeface="Arial" charset="0"/>
              </a:defRPr>
            </a:lvl4pPr>
            <a:lvl5pPr marL="2057400" indent="-228600">
              <a:tabLst>
                <a:tab pos="568325" algn="l"/>
              </a:tabLst>
              <a:defRPr sz="2400">
                <a:solidFill>
                  <a:schemeClr val="tx1"/>
                </a:solidFill>
                <a:latin typeface="Arial" charset="0"/>
              </a:defRPr>
            </a:lvl5pPr>
            <a:lvl6pPr marL="2514600" indent="-228600" eaLnBrk="0" fontAlgn="base" hangingPunct="0">
              <a:spcBef>
                <a:spcPct val="0"/>
              </a:spcBef>
              <a:spcAft>
                <a:spcPct val="0"/>
              </a:spcAft>
              <a:tabLst>
                <a:tab pos="568325" algn="l"/>
              </a:tabLst>
              <a:defRPr sz="2400">
                <a:solidFill>
                  <a:schemeClr val="tx1"/>
                </a:solidFill>
                <a:latin typeface="Arial" charset="0"/>
              </a:defRPr>
            </a:lvl6pPr>
            <a:lvl7pPr marL="2971800" indent="-228600" eaLnBrk="0" fontAlgn="base" hangingPunct="0">
              <a:spcBef>
                <a:spcPct val="0"/>
              </a:spcBef>
              <a:spcAft>
                <a:spcPct val="0"/>
              </a:spcAft>
              <a:tabLst>
                <a:tab pos="568325" algn="l"/>
              </a:tabLst>
              <a:defRPr sz="2400">
                <a:solidFill>
                  <a:schemeClr val="tx1"/>
                </a:solidFill>
                <a:latin typeface="Arial" charset="0"/>
              </a:defRPr>
            </a:lvl7pPr>
            <a:lvl8pPr marL="3429000" indent="-228600" eaLnBrk="0" fontAlgn="base" hangingPunct="0">
              <a:spcBef>
                <a:spcPct val="0"/>
              </a:spcBef>
              <a:spcAft>
                <a:spcPct val="0"/>
              </a:spcAft>
              <a:tabLst>
                <a:tab pos="568325" algn="l"/>
              </a:tabLst>
              <a:defRPr sz="2400">
                <a:solidFill>
                  <a:schemeClr val="tx1"/>
                </a:solidFill>
                <a:latin typeface="Arial" charset="0"/>
              </a:defRPr>
            </a:lvl8pPr>
            <a:lvl9pPr marL="3886200" indent="-228600" eaLnBrk="0" fontAlgn="base" hangingPunct="0">
              <a:spcBef>
                <a:spcPct val="0"/>
              </a:spcBef>
              <a:spcAft>
                <a:spcPct val="0"/>
              </a:spcAft>
              <a:tabLst>
                <a:tab pos="568325" algn="l"/>
              </a:tabLst>
              <a:defRPr sz="2400">
                <a:solidFill>
                  <a:schemeClr val="tx1"/>
                </a:solidFill>
                <a:latin typeface="Arial" charset="0"/>
              </a:defRPr>
            </a:lvl9pPr>
          </a:lstStyle>
          <a:p>
            <a:pPr algn="ctr"/>
            <a:r>
              <a:rPr lang="en-US" altLang="en-US" i="1">
                <a:solidFill>
                  <a:srgbClr val="FF0000"/>
                </a:solidFill>
                <a:cs typeface="Arial" charset="0"/>
              </a:rPr>
              <a:t>The </a:t>
            </a:r>
            <a:r>
              <a:rPr lang="en-US" altLang="en-US" b="1" i="1">
                <a:solidFill>
                  <a:srgbClr val="FF0000"/>
                </a:solidFill>
                <a:cs typeface="Arial" charset="0"/>
              </a:rPr>
              <a:t>volume</a:t>
            </a:r>
            <a:r>
              <a:rPr lang="en-US" altLang="en-US" i="1">
                <a:solidFill>
                  <a:srgbClr val="FF0000"/>
                </a:solidFill>
                <a:cs typeface="Arial" charset="0"/>
              </a:rPr>
              <a:t> on the radio was too loud.</a:t>
            </a:r>
          </a:p>
          <a:p>
            <a:pPr algn="ctr"/>
            <a:r>
              <a:rPr lang="en-US" altLang="en-US" i="1">
                <a:solidFill>
                  <a:srgbClr val="FF0000"/>
                </a:solidFill>
                <a:cs typeface="Arial" charset="0"/>
              </a:rPr>
              <a:t>There was a high </a:t>
            </a:r>
            <a:r>
              <a:rPr lang="en-US" altLang="en-US" b="1" i="1">
                <a:solidFill>
                  <a:srgbClr val="FF0000"/>
                </a:solidFill>
                <a:cs typeface="Arial" charset="0"/>
              </a:rPr>
              <a:t>volume</a:t>
            </a:r>
            <a:r>
              <a:rPr lang="en-US" altLang="en-US" i="1">
                <a:solidFill>
                  <a:srgbClr val="FF0000"/>
                </a:solidFill>
                <a:cs typeface="Arial" charset="0"/>
              </a:rPr>
              <a:t> of traffic on the interstate.</a:t>
            </a:r>
          </a:p>
        </p:txBody>
      </p:sp>
      <p:pic>
        <p:nvPicPr>
          <p:cNvPr id="8" name="Picture 1"/>
          <p:cNvPicPr>
            <a:picLocks noChangeAspect="1" noChangeArrowheads="1"/>
          </p:cNvPicPr>
          <p:nvPr/>
        </p:nvPicPr>
        <p:blipFill>
          <a:blip r:embed="rId5"/>
          <a:srcRect/>
          <a:stretch>
            <a:fillRect/>
          </a:stretch>
        </p:blipFill>
        <p:spPr bwMode="auto">
          <a:xfrm>
            <a:off x="1219200" y="3965575"/>
            <a:ext cx="2360613" cy="1887538"/>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6"/>
          <a:srcRect/>
          <a:stretch>
            <a:fillRect/>
          </a:stretch>
        </p:blipFill>
        <p:spPr bwMode="auto">
          <a:xfrm>
            <a:off x="4090988" y="3724275"/>
            <a:ext cx="3740150" cy="2509838"/>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0"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Discussing </a:t>
            </a:r>
            <a:r>
              <a:rPr lang="en-US" altLang="en-US" sz="2000">
                <a:solidFill>
                  <a:srgbClr val="92D050"/>
                </a:solidFill>
                <a:latin typeface="Century Gothic" pitchFamily="34" charset="0"/>
              </a:rPr>
              <a:t>multiple meaning words</a:t>
            </a:r>
          </a:p>
        </p:txBody>
      </p:sp>
      <p:sp>
        <p:nvSpPr>
          <p:cNvPr id="17411" name="Rectangle 3"/>
          <p:cNvSpPr>
            <a:spLocks noChangeArrowheads="1"/>
          </p:cNvSpPr>
          <p:nvPr/>
        </p:nvSpPr>
        <p:spPr bwMode="auto">
          <a:xfrm>
            <a:off x="685800" y="1320800"/>
            <a:ext cx="7924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800" b="1">
                <a:cs typeface="Arial" charset="0"/>
              </a:rPr>
              <a:t>Identify and Discuss Multiple Meanings:</a:t>
            </a:r>
          </a:p>
          <a:p>
            <a:endParaRPr lang="en-US" altLang="en-US" sz="2800">
              <a:cs typeface="Arial" charset="0"/>
            </a:endParaRPr>
          </a:p>
          <a:p>
            <a:endParaRPr lang="en-US" altLang="en-US">
              <a:cs typeface="Arial" charset="0"/>
            </a:endParaRPr>
          </a:p>
        </p:txBody>
      </p:sp>
      <p:pic>
        <p:nvPicPr>
          <p:cNvPr id="17412"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ChangeArrowheads="1"/>
          </p:cNvSpPr>
          <p:nvPr/>
        </p:nvSpPr>
        <p:spPr bwMode="auto">
          <a:xfrm>
            <a:off x="655638" y="2462213"/>
            <a:ext cx="3771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68325" algn="l"/>
              </a:tabLst>
              <a:defRPr sz="2400">
                <a:solidFill>
                  <a:schemeClr val="tx1"/>
                </a:solidFill>
                <a:latin typeface="Arial" charset="0"/>
              </a:defRPr>
            </a:lvl1pPr>
            <a:lvl2pPr marL="742950" indent="-285750">
              <a:tabLst>
                <a:tab pos="568325" algn="l"/>
              </a:tabLst>
              <a:defRPr sz="2400">
                <a:solidFill>
                  <a:schemeClr val="tx1"/>
                </a:solidFill>
                <a:latin typeface="Arial" charset="0"/>
              </a:defRPr>
            </a:lvl2pPr>
            <a:lvl3pPr marL="1143000" indent="-228600">
              <a:tabLst>
                <a:tab pos="568325" algn="l"/>
              </a:tabLst>
              <a:defRPr sz="2400">
                <a:solidFill>
                  <a:schemeClr val="tx1"/>
                </a:solidFill>
                <a:latin typeface="Arial" charset="0"/>
              </a:defRPr>
            </a:lvl3pPr>
            <a:lvl4pPr marL="1600200" indent="-228600">
              <a:tabLst>
                <a:tab pos="568325" algn="l"/>
              </a:tabLst>
              <a:defRPr sz="2400">
                <a:solidFill>
                  <a:schemeClr val="tx1"/>
                </a:solidFill>
                <a:latin typeface="Arial" charset="0"/>
              </a:defRPr>
            </a:lvl4pPr>
            <a:lvl5pPr marL="2057400" indent="-228600">
              <a:tabLst>
                <a:tab pos="568325" algn="l"/>
              </a:tabLst>
              <a:defRPr sz="2400">
                <a:solidFill>
                  <a:schemeClr val="tx1"/>
                </a:solidFill>
                <a:latin typeface="Arial" charset="0"/>
              </a:defRPr>
            </a:lvl5pPr>
            <a:lvl6pPr marL="2514600" indent="-228600" eaLnBrk="0" fontAlgn="base" hangingPunct="0">
              <a:spcBef>
                <a:spcPct val="0"/>
              </a:spcBef>
              <a:spcAft>
                <a:spcPct val="0"/>
              </a:spcAft>
              <a:tabLst>
                <a:tab pos="568325" algn="l"/>
              </a:tabLst>
              <a:defRPr sz="2400">
                <a:solidFill>
                  <a:schemeClr val="tx1"/>
                </a:solidFill>
                <a:latin typeface="Arial" charset="0"/>
              </a:defRPr>
            </a:lvl6pPr>
            <a:lvl7pPr marL="2971800" indent="-228600" eaLnBrk="0" fontAlgn="base" hangingPunct="0">
              <a:spcBef>
                <a:spcPct val="0"/>
              </a:spcBef>
              <a:spcAft>
                <a:spcPct val="0"/>
              </a:spcAft>
              <a:tabLst>
                <a:tab pos="568325" algn="l"/>
              </a:tabLst>
              <a:defRPr sz="2400">
                <a:solidFill>
                  <a:schemeClr val="tx1"/>
                </a:solidFill>
                <a:latin typeface="Arial" charset="0"/>
              </a:defRPr>
            </a:lvl7pPr>
            <a:lvl8pPr marL="3429000" indent="-228600" eaLnBrk="0" fontAlgn="base" hangingPunct="0">
              <a:spcBef>
                <a:spcPct val="0"/>
              </a:spcBef>
              <a:spcAft>
                <a:spcPct val="0"/>
              </a:spcAft>
              <a:tabLst>
                <a:tab pos="568325" algn="l"/>
              </a:tabLst>
              <a:defRPr sz="2400">
                <a:solidFill>
                  <a:schemeClr val="tx1"/>
                </a:solidFill>
                <a:latin typeface="Arial" charset="0"/>
              </a:defRPr>
            </a:lvl8pPr>
            <a:lvl9pPr marL="3886200" indent="-228600" eaLnBrk="0" fontAlgn="base" hangingPunct="0">
              <a:spcBef>
                <a:spcPct val="0"/>
              </a:spcBef>
              <a:spcAft>
                <a:spcPct val="0"/>
              </a:spcAft>
              <a:tabLst>
                <a:tab pos="568325" algn="l"/>
              </a:tabLst>
              <a:defRPr sz="2400">
                <a:solidFill>
                  <a:schemeClr val="tx1"/>
                </a:solidFill>
                <a:latin typeface="Arial" charset="0"/>
              </a:defRPr>
            </a:lvl9pPr>
          </a:lstStyle>
          <a:p>
            <a:pPr algn="ctr"/>
            <a:r>
              <a:rPr lang="en-US" altLang="en-US" i="1">
                <a:solidFill>
                  <a:srgbClr val="FF0000"/>
                </a:solidFill>
                <a:cs typeface="Arial" charset="0"/>
              </a:rPr>
              <a:t>Fresh </a:t>
            </a:r>
            <a:r>
              <a:rPr lang="en-US" altLang="en-US" b="1" i="1">
                <a:solidFill>
                  <a:srgbClr val="FF0000"/>
                </a:solidFill>
                <a:cs typeface="Arial" charset="0"/>
              </a:rPr>
              <a:t>produce</a:t>
            </a:r>
            <a:r>
              <a:rPr lang="en-US" altLang="en-US" i="1">
                <a:solidFill>
                  <a:srgbClr val="FF0000"/>
                </a:solidFill>
                <a:cs typeface="Arial" charset="0"/>
              </a:rPr>
              <a:t>  is an </a:t>
            </a:r>
          </a:p>
          <a:p>
            <a:pPr algn="ctr"/>
            <a:r>
              <a:rPr lang="en-US" altLang="en-US" i="1">
                <a:solidFill>
                  <a:srgbClr val="FF0000"/>
                </a:solidFill>
                <a:cs typeface="Arial" charset="0"/>
              </a:rPr>
              <a:t>important dietary </a:t>
            </a:r>
          </a:p>
          <a:p>
            <a:pPr algn="ctr"/>
            <a:r>
              <a:rPr lang="en-US" altLang="en-US" b="1" i="1">
                <a:solidFill>
                  <a:srgbClr val="FF0000"/>
                </a:solidFill>
                <a:cs typeface="Arial" charset="0"/>
              </a:rPr>
              <a:t>staple</a:t>
            </a:r>
            <a:r>
              <a:rPr lang="en-US" altLang="en-US" i="1">
                <a:solidFill>
                  <a:srgbClr val="FF0000"/>
                </a:solidFill>
                <a:cs typeface="Arial" charset="0"/>
              </a:rPr>
              <a:t> in many countries.</a:t>
            </a:r>
          </a:p>
        </p:txBody>
      </p:sp>
      <p:sp>
        <p:nvSpPr>
          <p:cNvPr id="17414" name="Rectangle 1"/>
          <p:cNvSpPr>
            <a:spLocks noChangeArrowheads="1"/>
          </p:cNvSpPr>
          <p:nvPr/>
        </p:nvSpPr>
        <p:spPr bwMode="auto">
          <a:xfrm>
            <a:off x="3810000" y="4740275"/>
            <a:ext cx="510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68325" algn="l"/>
              </a:tabLst>
              <a:defRPr sz="2400">
                <a:solidFill>
                  <a:schemeClr val="tx1"/>
                </a:solidFill>
                <a:latin typeface="Arial" charset="0"/>
              </a:defRPr>
            </a:lvl1pPr>
            <a:lvl2pPr marL="742950" indent="-285750">
              <a:tabLst>
                <a:tab pos="568325" algn="l"/>
              </a:tabLst>
              <a:defRPr sz="2400">
                <a:solidFill>
                  <a:schemeClr val="tx1"/>
                </a:solidFill>
                <a:latin typeface="Arial" charset="0"/>
              </a:defRPr>
            </a:lvl2pPr>
            <a:lvl3pPr marL="1143000" indent="-228600">
              <a:tabLst>
                <a:tab pos="568325" algn="l"/>
              </a:tabLst>
              <a:defRPr sz="2400">
                <a:solidFill>
                  <a:schemeClr val="tx1"/>
                </a:solidFill>
                <a:latin typeface="Arial" charset="0"/>
              </a:defRPr>
            </a:lvl3pPr>
            <a:lvl4pPr marL="1600200" indent="-228600">
              <a:tabLst>
                <a:tab pos="568325" algn="l"/>
              </a:tabLst>
              <a:defRPr sz="2400">
                <a:solidFill>
                  <a:schemeClr val="tx1"/>
                </a:solidFill>
                <a:latin typeface="Arial" charset="0"/>
              </a:defRPr>
            </a:lvl4pPr>
            <a:lvl5pPr marL="2057400" indent="-228600">
              <a:tabLst>
                <a:tab pos="568325" algn="l"/>
              </a:tabLst>
              <a:defRPr sz="2400">
                <a:solidFill>
                  <a:schemeClr val="tx1"/>
                </a:solidFill>
                <a:latin typeface="Arial" charset="0"/>
              </a:defRPr>
            </a:lvl5pPr>
            <a:lvl6pPr marL="2514600" indent="-228600" eaLnBrk="0" fontAlgn="base" hangingPunct="0">
              <a:spcBef>
                <a:spcPct val="0"/>
              </a:spcBef>
              <a:spcAft>
                <a:spcPct val="0"/>
              </a:spcAft>
              <a:tabLst>
                <a:tab pos="568325" algn="l"/>
              </a:tabLst>
              <a:defRPr sz="2400">
                <a:solidFill>
                  <a:schemeClr val="tx1"/>
                </a:solidFill>
                <a:latin typeface="Arial" charset="0"/>
              </a:defRPr>
            </a:lvl6pPr>
            <a:lvl7pPr marL="2971800" indent="-228600" eaLnBrk="0" fontAlgn="base" hangingPunct="0">
              <a:spcBef>
                <a:spcPct val="0"/>
              </a:spcBef>
              <a:spcAft>
                <a:spcPct val="0"/>
              </a:spcAft>
              <a:tabLst>
                <a:tab pos="568325" algn="l"/>
              </a:tabLst>
              <a:defRPr sz="2400">
                <a:solidFill>
                  <a:schemeClr val="tx1"/>
                </a:solidFill>
                <a:latin typeface="Arial" charset="0"/>
              </a:defRPr>
            </a:lvl7pPr>
            <a:lvl8pPr marL="3429000" indent="-228600" eaLnBrk="0" fontAlgn="base" hangingPunct="0">
              <a:spcBef>
                <a:spcPct val="0"/>
              </a:spcBef>
              <a:spcAft>
                <a:spcPct val="0"/>
              </a:spcAft>
              <a:tabLst>
                <a:tab pos="568325" algn="l"/>
              </a:tabLst>
              <a:defRPr sz="2400">
                <a:solidFill>
                  <a:schemeClr val="tx1"/>
                </a:solidFill>
                <a:latin typeface="Arial" charset="0"/>
              </a:defRPr>
            </a:lvl8pPr>
            <a:lvl9pPr marL="3886200" indent="-228600" eaLnBrk="0" fontAlgn="base" hangingPunct="0">
              <a:spcBef>
                <a:spcPct val="0"/>
              </a:spcBef>
              <a:spcAft>
                <a:spcPct val="0"/>
              </a:spcAft>
              <a:tabLst>
                <a:tab pos="568325" algn="l"/>
              </a:tabLst>
              <a:defRPr sz="2400">
                <a:solidFill>
                  <a:schemeClr val="tx1"/>
                </a:solidFill>
                <a:latin typeface="Arial" charset="0"/>
              </a:defRPr>
            </a:lvl9pPr>
          </a:lstStyle>
          <a:p>
            <a:pPr algn="ctr"/>
            <a:r>
              <a:rPr lang="en-US" altLang="en-US" i="1">
                <a:solidFill>
                  <a:srgbClr val="FF0000"/>
                </a:solidFill>
                <a:cs typeface="Arial" charset="0"/>
              </a:rPr>
              <a:t>Our instructions were to </a:t>
            </a:r>
            <a:r>
              <a:rPr lang="en-US" altLang="en-US" b="1" i="1">
                <a:solidFill>
                  <a:srgbClr val="FF0000"/>
                </a:solidFill>
                <a:cs typeface="Arial" charset="0"/>
              </a:rPr>
              <a:t>produce</a:t>
            </a:r>
            <a:r>
              <a:rPr lang="en-US" altLang="en-US" i="1">
                <a:solidFill>
                  <a:srgbClr val="FF0000"/>
                </a:solidFill>
                <a:cs typeface="Arial" charset="0"/>
              </a:rPr>
              <a:t> a book report and </a:t>
            </a:r>
            <a:r>
              <a:rPr lang="en-US" altLang="en-US" b="1" i="1">
                <a:solidFill>
                  <a:srgbClr val="FF0000"/>
                </a:solidFill>
                <a:cs typeface="Arial" charset="0"/>
              </a:rPr>
              <a:t>staple</a:t>
            </a:r>
            <a:r>
              <a:rPr lang="en-US" altLang="en-US" i="1">
                <a:solidFill>
                  <a:srgbClr val="FF0000"/>
                </a:solidFill>
                <a:cs typeface="Arial" charset="0"/>
              </a:rPr>
              <a:t> the finished pages together.</a:t>
            </a:r>
          </a:p>
        </p:txBody>
      </p:sp>
      <p:pic>
        <p:nvPicPr>
          <p:cNvPr id="11" name="Picture 5" descr="C:\Users\Janie\AppData\Local\Microsoft\Windows\Temporary Internet Files\Content.IE5\A1KZN6WW\MP900177958[1].jpg"/>
          <p:cNvPicPr>
            <a:picLocks noChangeAspect="1" noChangeArrowheads="1"/>
          </p:cNvPicPr>
          <p:nvPr/>
        </p:nvPicPr>
        <p:blipFill>
          <a:blip r:embed="rId5"/>
          <a:srcRect/>
          <a:stretch>
            <a:fillRect/>
          </a:stretch>
        </p:blipFill>
        <p:spPr bwMode="auto">
          <a:xfrm>
            <a:off x="4800600" y="2157413"/>
            <a:ext cx="2941638" cy="1960562"/>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a:srcRect/>
          <a:stretch>
            <a:fillRect/>
          </a:stretch>
        </p:blipFill>
        <p:spPr bwMode="auto">
          <a:xfrm>
            <a:off x="1828800" y="4419600"/>
            <a:ext cx="1722438" cy="1722438"/>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3"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Applying what you </a:t>
            </a:r>
            <a:r>
              <a:rPr lang="en-US" altLang="en-US" sz="2000">
                <a:solidFill>
                  <a:srgbClr val="92D050"/>
                </a:solidFill>
                <a:latin typeface="Century Gothic" pitchFamily="34" charset="0"/>
              </a:rPr>
              <a:t>learned</a:t>
            </a:r>
          </a:p>
        </p:txBody>
      </p:sp>
      <p:sp>
        <p:nvSpPr>
          <p:cNvPr id="7172" name="Rectangle 3"/>
          <p:cNvSpPr>
            <a:spLocks noChangeArrowheads="1"/>
          </p:cNvSpPr>
          <p:nvPr/>
        </p:nvSpPr>
        <p:spPr bwMode="auto">
          <a:xfrm>
            <a:off x="685800" y="1320800"/>
            <a:ext cx="8305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b="1" dirty="0" smtClean="0">
                <a:cs typeface="Arial" panose="020B0604020202020204" pitchFamily="34" charset="0"/>
              </a:rPr>
              <a:t>Assessment:  </a:t>
            </a:r>
            <a:r>
              <a:rPr lang="en-US" dirty="0">
                <a:cs typeface="Arial" panose="020B0604020202020204" pitchFamily="34" charset="0"/>
              </a:rPr>
              <a:t>Read the excerpt below.  In which sentence does </a:t>
            </a:r>
            <a:r>
              <a:rPr lang="en-US" b="1" dirty="0" smtClean="0">
                <a:solidFill>
                  <a:srgbClr val="FF0000"/>
                </a:solidFill>
                <a:cs typeface="Arial" panose="020B0604020202020204" pitchFamily="34" charset="0"/>
              </a:rPr>
              <a:t>execution </a:t>
            </a:r>
            <a:r>
              <a:rPr lang="en-US" dirty="0" smtClean="0">
                <a:cs typeface="Arial" panose="020B0604020202020204" pitchFamily="34" charset="0"/>
              </a:rPr>
              <a:t>have </a:t>
            </a:r>
            <a:r>
              <a:rPr lang="en-US" dirty="0">
                <a:cs typeface="Arial" panose="020B0604020202020204" pitchFamily="34" charset="0"/>
              </a:rPr>
              <a:t>the same meaning as used in the excerpt below?</a:t>
            </a:r>
          </a:p>
          <a:p>
            <a:pPr>
              <a:defRPr/>
            </a:pPr>
            <a:endParaRPr lang="en-US" sz="1200" dirty="0">
              <a:cs typeface="Arial" panose="020B0604020202020204" pitchFamily="34" charset="0"/>
            </a:endParaRPr>
          </a:p>
          <a:p>
            <a:pPr algn="ctr">
              <a:defRPr/>
            </a:pPr>
            <a:r>
              <a:rPr lang="en-US" i="1" dirty="0">
                <a:solidFill>
                  <a:srgbClr val="FF0000"/>
                </a:solidFill>
                <a:cs typeface="Arial" panose="020B0604020202020204" pitchFamily="34" charset="0"/>
              </a:rPr>
              <a:t>I showed him how to keep his fly from dragging, how to fish the deeper pools. </a:t>
            </a:r>
            <a:r>
              <a:rPr lang="en-US" i="1" dirty="0" smtClean="0">
                <a:solidFill>
                  <a:srgbClr val="FF0000"/>
                </a:solidFill>
                <a:cs typeface="Arial" panose="020B0604020202020204" pitchFamily="34" charset="0"/>
              </a:rPr>
              <a:t>He </a:t>
            </a:r>
            <a:r>
              <a:rPr lang="en-US" i="1" dirty="0">
                <a:solidFill>
                  <a:srgbClr val="FF0000"/>
                </a:solidFill>
                <a:cs typeface="Arial" panose="020B0604020202020204" pitchFamily="34" charset="0"/>
              </a:rPr>
              <a:t>was absorbed by the whys and hows and the </a:t>
            </a:r>
            <a:r>
              <a:rPr lang="en-US" b="1" i="1" dirty="0" smtClean="0">
                <a:solidFill>
                  <a:srgbClr val="FF0000"/>
                </a:solidFill>
                <a:cs typeface="Arial" panose="020B0604020202020204" pitchFamily="34" charset="0"/>
              </a:rPr>
              <a:t>execution.</a:t>
            </a:r>
            <a:endParaRPr lang="en-US" b="1" i="1" dirty="0">
              <a:solidFill>
                <a:srgbClr val="FF0000"/>
              </a:solidFill>
              <a:cs typeface="Arial" panose="020B0604020202020204" pitchFamily="34" charset="0"/>
            </a:endParaRPr>
          </a:p>
          <a:p>
            <a:pPr algn="ctr">
              <a:tabLst>
                <a:tab pos="568325" algn="l"/>
              </a:tabLst>
              <a:defRPr/>
            </a:pPr>
            <a:endParaRPr lang="en-US" sz="1400" dirty="0">
              <a:cs typeface="Arial" panose="020B0604020202020204" pitchFamily="34" charset="0"/>
            </a:endParaRPr>
          </a:p>
          <a:p>
            <a:pPr marL="457200" indent="-457200">
              <a:buFont typeface="+mj-lt"/>
              <a:buAutoNum type="alphaUcPeriod"/>
              <a:defRPr/>
            </a:pPr>
            <a:r>
              <a:rPr lang="en-US" sz="2000" dirty="0">
                <a:cs typeface="Arial" panose="020B0604020202020204" pitchFamily="34" charset="0"/>
              </a:rPr>
              <a:t>After an execution of this computer program, the entire system might shut down. </a:t>
            </a:r>
          </a:p>
          <a:p>
            <a:pPr marL="457200" indent="-457200">
              <a:buFont typeface="+mj-lt"/>
              <a:buAutoNum type="alphaUcPeriod"/>
              <a:defRPr/>
            </a:pPr>
            <a:r>
              <a:rPr lang="en-US" sz="2000" dirty="0">
                <a:cs typeface="Arial" panose="020B0604020202020204" pitchFamily="34" charset="0"/>
              </a:rPr>
              <a:t>Their plan was sound, but its faulty execution caused a delay in starting the project. </a:t>
            </a:r>
          </a:p>
          <a:p>
            <a:pPr marL="457200" indent="-457200">
              <a:buFont typeface="+mj-lt"/>
              <a:buAutoNum type="alphaUcPeriod"/>
              <a:defRPr/>
            </a:pPr>
            <a:r>
              <a:rPr lang="en-US" sz="2000" dirty="0">
                <a:cs typeface="Arial" panose="020B0604020202020204" pitchFamily="34" charset="0"/>
              </a:rPr>
              <a:t>After agreeing on the terms of the sale, the execution of the deed to the house will be finalized. </a:t>
            </a:r>
          </a:p>
          <a:p>
            <a:pPr marL="457200" indent="-457200">
              <a:buFont typeface="+mj-lt"/>
              <a:buAutoNum type="alphaUcPeriod"/>
              <a:defRPr/>
            </a:pPr>
            <a:r>
              <a:rPr lang="en-US" sz="2000" dirty="0">
                <a:cs typeface="Arial" panose="020B0604020202020204" pitchFamily="34" charset="0"/>
              </a:rPr>
              <a:t>The execution of the terms of his final will and testament should occur as soon as the judge approves it.</a:t>
            </a:r>
          </a:p>
        </p:txBody>
      </p:sp>
      <p:pic>
        <p:nvPicPr>
          <p:cNvPr id="18436"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Applying what you </a:t>
            </a:r>
            <a:r>
              <a:rPr lang="en-US" altLang="en-US" sz="2000">
                <a:solidFill>
                  <a:srgbClr val="92D050"/>
                </a:solidFill>
                <a:latin typeface="Century Gothic" pitchFamily="34" charset="0"/>
              </a:rPr>
              <a:t>learned</a:t>
            </a:r>
          </a:p>
        </p:txBody>
      </p:sp>
      <p:sp>
        <p:nvSpPr>
          <p:cNvPr id="7172" name="Rectangle 3"/>
          <p:cNvSpPr>
            <a:spLocks noChangeArrowheads="1"/>
          </p:cNvSpPr>
          <p:nvPr/>
        </p:nvSpPr>
        <p:spPr bwMode="auto">
          <a:xfrm>
            <a:off x="685800" y="1320800"/>
            <a:ext cx="8305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b="1" dirty="0" smtClean="0">
                <a:cs typeface="Arial" panose="020B0604020202020204" pitchFamily="34" charset="0"/>
              </a:rPr>
              <a:t>Assessment:  </a:t>
            </a:r>
            <a:r>
              <a:rPr lang="en-US" dirty="0">
                <a:cs typeface="Arial" panose="020B0604020202020204" pitchFamily="34" charset="0"/>
              </a:rPr>
              <a:t>Read the lines below. </a:t>
            </a:r>
            <a:r>
              <a:rPr lang="en-US" dirty="0" smtClean="0">
                <a:cs typeface="Arial" panose="020B0604020202020204" pitchFamily="34" charset="0"/>
              </a:rPr>
              <a:t>In </a:t>
            </a:r>
            <a:r>
              <a:rPr lang="en-US" dirty="0">
                <a:cs typeface="Arial" panose="020B0604020202020204" pitchFamily="34" charset="0"/>
              </a:rPr>
              <a:t>the lines below, what does the word </a:t>
            </a:r>
            <a:r>
              <a:rPr lang="en-US" b="1" dirty="0" smtClean="0">
                <a:solidFill>
                  <a:srgbClr val="FF0000"/>
                </a:solidFill>
                <a:cs typeface="Arial" panose="020B0604020202020204" pitchFamily="34" charset="0"/>
              </a:rPr>
              <a:t>inclined </a:t>
            </a:r>
            <a:r>
              <a:rPr lang="en-US" dirty="0" smtClean="0">
                <a:cs typeface="Arial" panose="020B0604020202020204" pitchFamily="34" charset="0"/>
              </a:rPr>
              <a:t>reveal </a:t>
            </a:r>
            <a:r>
              <a:rPr lang="en-US" dirty="0">
                <a:cs typeface="Arial" panose="020B0604020202020204" pitchFamily="34" charset="0"/>
              </a:rPr>
              <a:t>about the leaf?</a:t>
            </a:r>
          </a:p>
          <a:p>
            <a:pPr>
              <a:defRPr/>
            </a:pPr>
            <a:endParaRPr lang="en-US" dirty="0">
              <a:cs typeface="Arial" panose="020B0604020202020204" pitchFamily="34" charset="0"/>
            </a:endParaRPr>
          </a:p>
          <a:p>
            <a:pPr algn="ctr">
              <a:defRPr/>
            </a:pPr>
            <a:r>
              <a:rPr lang="en-US" dirty="0">
                <a:cs typeface="Arial" panose="020B0604020202020204" pitchFamily="34" charset="0"/>
              </a:rPr>
              <a:t>The leaf’s</a:t>
            </a:r>
            <a:r>
              <a:rPr lang="en-US" sz="2800" b="1" dirty="0">
                <a:cs typeface="Arial" panose="020B0604020202020204" pitchFamily="34" charset="0"/>
              </a:rPr>
              <a:t> </a:t>
            </a:r>
            <a:r>
              <a:rPr lang="en-US" b="1" dirty="0" smtClean="0">
                <a:solidFill>
                  <a:srgbClr val="FF0000"/>
                </a:solidFill>
                <a:cs typeface="Arial" panose="020B0604020202020204" pitchFamily="34" charset="0"/>
              </a:rPr>
              <a:t>inclined</a:t>
            </a:r>
            <a:r>
              <a:rPr lang="en-US" sz="2800" b="1" dirty="0" smtClean="0">
                <a:solidFill>
                  <a:srgbClr val="FF0000"/>
                </a:solidFill>
                <a:cs typeface="Arial" panose="020B0604020202020204" pitchFamily="34" charset="0"/>
              </a:rPr>
              <a:t> </a:t>
            </a:r>
            <a:r>
              <a:rPr lang="en-US" dirty="0" smtClean="0">
                <a:cs typeface="Arial" panose="020B0604020202020204" pitchFamily="34" charset="0"/>
              </a:rPr>
              <a:t>to </a:t>
            </a:r>
            <a:r>
              <a:rPr lang="en-US" dirty="0">
                <a:cs typeface="Arial" panose="020B0604020202020204" pitchFamily="34" charset="0"/>
              </a:rPr>
              <a:t>find its own direction;   give it a chance to seek the sunlight for itself. </a:t>
            </a:r>
          </a:p>
          <a:p>
            <a:pPr algn="ctr">
              <a:tabLst>
                <a:tab pos="568325" algn="l"/>
              </a:tabLst>
              <a:defRPr/>
            </a:pPr>
            <a:endParaRPr lang="en-US" dirty="0">
              <a:cs typeface="Arial" panose="020B0604020202020204" pitchFamily="34" charset="0"/>
            </a:endParaRPr>
          </a:p>
          <a:p>
            <a:pPr marL="457200" indent="-457200">
              <a:buFont typeface="+mj-lt"/>
              <a:buAutoNum type="alphaUcPeriod"/>
              <a:defRPr/>
            </a:pPr>
            <a:r>
              <a:rPr lang="en-US" sz="2000" dirty="0">
                <a:cs typeface="Arial" panose="020B0604020202020204" pitchFamily="34" charset="0"/>
              </a:rPr>
              <a:t>The leaf grows at an angle to find its own direction. </a:t>
            </a:r>
          </a:p>
          <a:p>
            <a:pPr marL="457200" indent="-457200">
              <a:buFont typeface="+mj-lt"/>
              <a:buAutoNum type="alphaUcPeriod"/>
              <a:defRPr/>
            </a:pPr>
            <a:r>
              <a:rPr lang="en-US" sz="2000" dirty="0">
                <a:cs typeface="Arial" panose="020B0604020202020204" pitchFamily="34" charset="0"/>
              </a:rPr>
              <a:t>The leaf bends down to find its own direction. </a:t>
            </a:r>
          </a:p>
          <a:p>
            <a:pPr marL="457200" indent="-457200">
              <a:buFont typeface="+mj-lt"/>
              <a:buAutoNum type="alphaUcPeriod"/>
              <a:defRPr/>
            </a:pPr>
            <a:r>
              <a:rPr lang="en-US" sz="2000" dirty="0">
                <a:cs typeface="Arial" panose="020B0604020202020204" pitchFamily="34" charset="0"/>
              </a:rPr>
              <a:t>The leaf hesitates to find its own direction. </a:t>
            </a:r>
          </a:p>
          <a:p>
            <a:pPr marL="457200" indent="-457200">
              <a:buFont typeface="+mj-lt"/>
              <a:buAutoNum type="alphaUcPeriod"/>
              <a:defRPr/>
            </a:pPr>
            <a:r>
              <a:rPr lang="en-US" sz="2000" dirty="0">
                <a:cs typeface="Arial" panose="020B0604020202020204" pitchFamily="34" charset="0"/>
              </a:rPr>
              <a:t>The leaf prefers to find its own direction. </a:t>
            </a:r>
          </a:p>
        </p:txBody>
      </p:sp>
      <p:pic>
        <p:nvPicPr>
          <p:cNvPr id="19460"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92D050"/>
                </a:solidFill>
                <a:latin typeface="Century Gothic" pitchFamily="34" charset="0"/>
              </a:rPr>
              <a:t>Thank You</a:t>
            </a:r>
            <a:endParaRPr lang="en-US" altLang="en-US" sz="2000">
              <a:solidFill>
                <a:srgbClr val="DDDDDD"/>
              </a:solidFill>
              <a:latin typeface="Century Gothic" pitchFamily="34" charset="0"/>
            </a:endParaRPr>
          </a:p>
        </p:txBody>
      </p:sp>
      <p:pic>
        <p:nvPicPr>
          <p:cNvPr id="20483"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2576513" y="2749550"/>
            <a:ext cx="5410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r>
              <a:rPr lang="en-US" altLang="en-US" sz="2800">
                <a:solidFill>
                  <a:srgbClr val="74B230"/>
                </a:solidFill>
              </a:rPr>
              <a:t>By Educators For Educators</a:t>
            </a:r>
          </a:p>
        </p:txBody>
      </p:sp>
      <p:sp>
        <p:nvSpPr>
          <p:cNvPr id="12" name="Rectangle 3"/>
          <p:cNvSpPr>
            <a:spLocks noChangeArrowheads="1"/>
          </p:cNvSpPr>
          <p:nvPr/>
        </p:nvSpPr>
        <p:spPr bwMode="auto">
          <a:xfrm>
            <a:off x="278536" y="3657600"/>
            <a:ext cx="866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defRPr/>
            </a:pPr>
            <a:r>
              <a:rPr lang="en-US" altLang="en-US" sz="3600" b="1" dirty="0" smtClean="0">
                <a:solidFill>
                  <a:srgbClr val="7030A0"/>
                </a:solidFill>
              </a:rPr>
              <a:t>www.floridaipdae.org</a:t>
            </a:r>
          </a:p>
          <a:p>
            <a:pPr algn="ctr" eaLnBrk="1" hangingPunct="1">
              <a:spcBef>
                <a:spcPct val="20000"/>
              </a:spcBef>
              <a:defRPr/>
            </a:pPr>
            <a:r>
              <a:rPr lang="en-US" altLang="en-US" sz="4000" b="1" dirty="0" smtClean="0">
                <a:solidFill>
                  <a:schemeClr val="tx2">
                    <a:lumMod val="95000"/>
                    <a:lumOff val="5000"/>
                  </a:schemeClr>
                </a:solidFill>
              </a:rPr>
              <a:t>Thank You! </a:t>
            </a:r>
          </a:p>
          <a:p>
            <a:pPr lvl="6" eaLnBrk="1" hangingPunct="1">
              <a:spcBef>
                <a:spcPct val="20000"/>
              </a:spcBef>
              <a:defRPr/>
            </a:pPr>
            <a:endParaRPr lang="en-US" altLang="en-US" sz="1800" b="1" dirty="0" smtClean="0">
              <a:solidFill>
                <a:srgbClr val="660066"/>
              </a:solidFill>
            </a:endParaRPr>
          </a:p>
        </p:txBody>
      </p:sp>
      <p:pic>
        <p:nvPicPr>
          <p:cNvPr id="20486" name="Picture 4" descr="C:\Projects\IRSC_IPDAE\Misc\ipdae_logo_pl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497013"/>
            <a:ext cx="408781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4099"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Defining </a:t>
            </a:r>
            <a:r>
              <a:rPr lang="en-US" altLang="en-US" sz="2000">
                <a:solidFill>
                  <a:srgbClr val="92D050"/>
                </a:solidFill>
                <a:latin typeface="Century Gothic" pitchFamily="34" charset="0"/>
              </a:rPr>
              <a:t>multiple meaning words</a:t>
            </a:r>
          </a:p>
        </p:txBody>
      </p:sp>
      <p:sp>
        <p:nvSpPr>
          <p:cNvPr id="4100" name="Rectangle 3"/>
          <p:cNvSpPr>
            <a:spLocks noChangeArrowheads="1"/>
          </p:cNvSpPr>
          <p:nvPr/>
        </p:nvSpPr>
        <p:spPr bwMode="auto">
          <a:xfrm>
            <a:off x="685800" y="1676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9113" indent="-519113">
              <a:tabLst>
                <a:tab pos="519113" algn="l"/>
              </a:tabLst>
              <a:defRPr sz="2400">
                <a:solidFill>
                  <a:schemeClr val="tx1"/>
                </a:solidFill>
                <a:latin typeface="Arial" charset="0"/>
              </a:defRPr>
            </a:lvl1pPr>
            <a:lvl2pPr marL="742950" indent="-285750">
              <a:tabLst>
                <a:tab pos="519113" algn="l"/>
              </a:tabLst>
              <a:defRPr sz="2400">
                <a:solidFill>
                  <a:schemeClr val="tx1"/>
                </a:solidFill>
                <a:latin typeface="Arial" charset="0"/>
              </a:defRPr>
            </a:lvl2pPr>
            <a:lvl3pPr marL="1143000" indent="-228600">
              <a:tabLst>
                <a:tab pos="519113" algn="l"/>
              </a:tabLst>
              <a:defRPr sz="2400">
                <a:solidFill>
                  <a:schemeClr val="tx1"/>
                </a:solidFill>
                <a:latin typeface="Arial" charset="0"/>
              </a:defRPr>
            </a:lvl3pPr>
            <a:lvl4pPr marL="1600200" indent="-228600">
              <a:tabLst>
                <a:tab pos="519113" algn="l"/>
              </a:tabLst>
              <a:defRPr sz="2400">
                <a:solidFill>
                  <a:schemeClr val="tx1"/>
                </a:solidFill>
                <a:latin typeface="Arial" charset="0"/>
              </a:defRPr>
            </a:lvl4pPr>
            <a:lvl5pPr marL="2057400" indent="-228600">
              <a:tabLst>
                <a:tab pos="519113" algn="l"/>
              </a:tabLst>
              <a:defRPr sz="2400">
                <a:solidFill>
                  <a:schemeClr val="tx1"/>
                </a:solidFill>
                <a:latin typeface="Arial" charset="0"/>
              </a:defRPr>
            </a:lvl5pPr>
            <a:lvl6pPr marL="2514600" indent="-228600" eaLnBrk="0" fontAlgn="base" hangingPunct="0">
              <a:spcBef>
                <a:spcPct val="0"/>
              </a:spcBef>
              <a:spcAft>
                <a:spcPct val="0"/>
              </a:spcAft>
              <a:tabLst>
                <a:tab pos="519113" algn="l"/>
              </a:tabLst>
              <a:defRPr sz="2400">
                <a:solidFill>
                  <a:schemeClr val="tx1"/>
                </a:solidFill>
                <a:latin typeface="Arial" charset="0"/>
              </a:defRPr>
            </a:lvl6pPr>
            <a:lvl7pPr marL="2971800" indent="-228600" eaLnBrk="0" fontAlgn="base" hangingPunct="0">
              <a:spcBef>
                <a:spcPct val="0"/>
              </a:spcBef>
              <a:spcAft>
                <a:spcPct val="0"/>
              </a:spcAft>
              <a:tabLst>
                <a:tab pos="519113" algn="l"/>
              </a:tabLst>
              <a:defRPr sz="2400">
                <a:solidFill>
                  <a:schemeClr val="tx1"/>
                </a:solidFill>
                <a:latin typeface="Arial" charset="0"/>
              </a:defRPr>
            </a:lvl7pPr>
            <a:lvl8pPr marL="3429000" indent="-228600" eaLnBrk="0" fontAlgn="base" hangingPunct="0">
              <a:spcBef>
                <a:spcPct val="0"/>
              </a:spcBef>
              <a:spcAft>
                <a:spcPct val="0"/>
              </a:spcAft>
              <a:tabLst>
                <a:tab pos="519113" algn="l"/>
              </a:tabLst>
              <a:defRPr sz="2400">
                <a:solidFill>
                  <a:schemeClr val="tx1"/>
                </a:solidFill>
                <a:latin typeface="Arial" charset="0"/>
              </a:defRPr>
            </a:lvl8pPr>
            <a:lvl9pPr marL="3886200" indent="-228600" eaLnBrk="0" fontAlgn="base" hangingPunct="0">
              <a:spcBef>
                <a:spcPct val="0"/>
              </a:spcBef>
              <a:spcAft>
                <a:spcPct val="0"/>
              </a:spcAft>
              <a:tabLst>
                <a:tab pos="519113" algn="l"/>
              </a:tabLst>
              <a:defRPr sz="2400">
                <a:solidFill>
                  <a:schemeClr val="tx1"/>
                </a:solidFill>
                <a:latin typeface="Arial" charset="0"/>
              </a:defRPr>
            </a:lvl9pPr>
          </a:lstStyle>
          <a:p>
            <a:pPr>
              <a:buFont typeface="Wingdings" pitchFamily="2" charset="2"/>
              <a:buChar char="§"/>
            </a:pPr>
            <a:r>
              <a:rPr lang="en-US" altLang="en-US" sz="2800">
                <a:cs typeface="Arial" charset="0"/>
              </a:rPr>
              <a:t>Since some words have more than one meaning, you have to consider which meaning the author intends.  </a:t>
            </a:r>
          </a:p>
          <a:p>
            <a:pPr>
              <a:buFont typeface="Wingdings" pitchFamily="2" charset="2"/>
              <a:buChar char="§"/>
            </a:pPr>
            <a:endParaRPr lang="en-US" altLang="en-US" sz="2800">
              <a:cs typeface="Arial" charset="0"/>
            </a:endParaRPr>
          </a:p>
          <a:p>
            <a:pPr>
              <a:buFont typeface="Wingdings" pitchFamily="2" charset="2"/>
              <a:buChar char="§"/>
            </a:pPr>
            <a:r>
              <a:rPr lang="en-US" altLang="en-US" sz="2800">
                <a:cs typeface="Arial" charset="0"/>
              </a:rPr>
              <a:t>Keep in mind the </a:t>
            </a:r>
            <a:r>
              <a:rPr lang="en-US" altLang="en-US" sz="2800" b="1">
                <a:solidFill>
                  <a:srgbClr val="FF0000"/>
                </a:solidFill>
                <a:cs typeface="Arial" charset="0"/>
              </a:rPr>
              <a:t>context </a:t>
            </a:r>
            <a:r>
              <a:rPr lang="en-US" altLang="en-US" sz="2800">
                <a:cs typeface="Arial" charset="0"/>
              </a:rPr>
              <a:t>in which you read the word.  </a:t>
            </a:r>
          </a:p>
          <a:p>
            <a:pPr>
              <a:buFont typeface="Wingdings" pitchFamily="2" charset="2"/>
              <a:buChar char="§"/>
            </a:pPr>
            <a:endParaRPr lang="en-US" altLang="en-US" sz="2800">
              <a:cs typeface="Arial" charset="0"/>
            </a:endParaRPr>
          </a:p>
          <a:p>
            <a:pPr>
              <a:buFont typeface="Wingdings" pitchFamily="2" charset="2"/>
              <a:buChar char="§"/>
            </a:pPr>
            <a:r>
              <a:rPr lang="en-US" altLang="en-US" sz="2800">
                <a:cs typeface="Arial" charset="0"/>
              </a:rPr>
              <a:t>The </a:t>
            </a:r>
            <a:r>
              <a:rPr lang="en-US" altLang="en-US" sz="2800" b="1">
                <a:solidFill>
                  <a:srgbClr val="FF0000"/>
                </a:solidFill>
                <a:cs typeface="Arial" charset="0"/>
              </a:rPr>
              <a:t>context</a:t>
            </a:r>
            <a:r>
              <a:rPr lang="en-US" altLang="en-US" sz="2800">
                <a:solidFill>
                  <a:srgbClr val="FF0000"/>
                </a:solidFill>
                <a:cs typeface="Arial" charset="0"/>
              </a:rPr>
              <a:t> </a:t>
            </a:r>
            <a:r>
              <a:rPr lang="en-US" altLang="en-US" sz="2800">
                <a:cs typeface="Arial" charset="0"/>
              </a:rPr>
              <a:t>will tell you which meaning to choose.</a:t>
            </a:r>
          </a:p>
        </p:txBody>
      </p:sp>
      <p:pic>
        <p:nvPicPr>
          <p:cNvPr id="410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Tm="10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Defining </a:t>
            </a:r>
            <a:r>
              <a:rPr lang="en-US" altLang="en-US" sz="2000">
                <a:solidFill>
                  <a:srgbClr val="92D050"/>
                </a:solidFill>
                <a:latin typeface="Century Gothic" pitchFamily="34" charset="0"/>
              </a:rPr>
              <a:t>multiple meaning words</a:t>
            </a:r>
          </a:p>
        </p:txBody>
      </p:sp>
      <p:sp>
        <p:nvSpPr>
          <p:cNvPr id="5123" name="Rectangle 3"/>
          <p:cNvSpPr>
            <a:spLocks noChangeArrowheads="1"/>
          </p:cNvSpPr>
          <p:nvPr/>
        </p:nvSpPr>
        <p:spPr bwMode="auto">
          <a:xfrm>
            <a:off x="685800" y="1365250"/>
            <a:ext cx="7924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19113" algn="l"/>
              </a:tabLst>
              <a:defRPr sz="2400">
                <a:solidFill>
                  <a:schemeClr val="tx1"/>
                </a:solidFill>
                <a:latin typeface="Arial" charset="0"/>
              </a:defRPr>
            </a:lvl1pPr>
            <a:lvl2pPr marL="742950" indent="-285750">
              <a:tabLst>
                <a:tab pos="519113" algn="l"/>
              </a:tabLst>
              <a:defRPr sz="2400">
                <a:solidFill>
                  <a:schemeClr val="tx1"/>
                </a:solidFill>
                <a:latin typeface="Arial" charset="0"/>
              </a:defRPr>
            </a:lvl2pPr>
            <a:lvl3pPr marL="1143000" indent="-228600">
              <a:tabLst>
                <a:tab pos="519113" algn="l"/>
              </a:tabLst>
              <a:defRPr sz="2400">
                <a:solidFill>
                  <a:schemeClr val="tx1"/>
                </a:solidFill>
                <a:latin typeface="Arial" charset="0"/>
              </a:defRPr>
            </a:lvl3pPr>
            <a:lvl4pPr marL="1600200" indent="-228600">
              <a:tabLst>
                <a:tab pos="519113" algn="l"/>
              </a:tabLst>
              <a:defRPr sz="2400">
                <a:solidFill>
                  <a:schemeClr val="tx1"/>
                </a:solidFill>
                <a:latin typeface="Arial" charset="0"/>
              </a:defRPr>
            </a:lvl4pPr>
            <a:lvl5pPr marL="2057400" indent="-228600">
              <a:tabLst>
                <a:tab pos="519113" algn="l"/>
              </a:tabLst>
              <a:defRPr sz="2400">
                <a:solidFill>
                  <a:schemeClr val="tx1"/>
                </a:solidFill>
                <a:latin typeface="Arial" charset="0"/>
              </a:defRPr>
            </a:lvl5pPr>
            <a:lvl6pPr marL="2514600" indent="-228600" eaLnBrk="0" fontAlgn="base" hangingPunct="0">
              <a:spcBef>
                <a:spcPct val="0"/>
              </a:spcBef>
              <a:spcAft>
                <a:spcPct val="0"/>
              </a:spcAft>
              <a:tabLst>
                <a:tab pos="519113" algn="l"/>
              </a:tabLst>
              <a:defRPr sz="2400">
                <a:solidFill>
                  <a:schemeClr val="tx1"/>
                </a:solidFill>
                <a:latin typeface="Arial" charset="0"/>
              </a:defRPr>
            </a:lvl6pPr>
            <a:lvl7pPr marL="2971800" indent="-228600" eaLnBrk="0" fontAlgn="base" hangingPunct="0">
              <a:spcBef>
                <a:spcPct val="0"/>
              </a:spcBef>
              <a:spcAft>
                <a:spcPct val="0"/>
              </a:spcAft>
              <a:tabLst>
                <a:tab pos="519113" algn="l"/>
              </a:tabLst>
              <a:defRPr sz="2400">
                <a:solidFill>
                  <a:schemeClr val="tx1"/>
                </a:solidFill>
                <a:latin typeface="Arial" charset="0"/>
              </a:defRPr>
            </a:lvl7pPr>
            <a:lvl8pPr marL="3429000" indent="-228600" eaLnBrk="0" fontAlgn="base" hangingPunct="0">
              <a:spcBef>
                <a:spcPct val="0"/>
              </a:spcBef>
              <a:spcAft>
                <a:spcPct val="0"/>
              </a:spcAft>
              <a:tabLst>
                <a:tab pos="519113" algn="l"/>
              </a:tabLst>
              <a:defRPr sz="2400">
                <a:solidFill>
                  <a:schemeClr val="tx1"/>
                </a:solidFill>
                <a:latin typeface="Arial" charset="0"/>
              </a:defRPr>
            </a:lvl8pPr>
            <a:lvl9pPr marL="3886200" indent="-228600" eaLnBrk="0" fontAlgn="base" hangingPunct="0">
              <a:spcBef>
                <a:spcPct val="0"/>
              </a:spcBef>
              <a:spcAft>
                <a:spcPct val="0"/>
              </a:spcAft>
              <a:tabLst>
                <a:tab pos="519113" algn="l"/>
              </a:tabLst>
              <a:defRPr sz="2400">
                <a:solidFill>
                  <a:schemeClr val="tx1"/>
                </a:solidFill>
                <a:latin typeface="Arial" charset="0"/>
              </a:defRPr>
            </a:lvl9pPr>
          </a:lstStyle>
          <a:p>
            <a:pPr algn="ctr"/>
            <a:r>
              <a:rPr lang="en-US" altLang="en-US" sz="2800">
                <a:cs typeface="Arial" charset="0"/>
              </a:rPr>
              <a:t>What makes corny jokes corny?</a:t>
            </a:r>
          </a:p>
          <a:p>
            <a:pPr algn="ctr"/>
            <a:endParaRPr lang="en-US" altLang="en-US" sz="2800">
              <a:cs typeface="Arial" charset="0"/>
            </a:endParaRPr>
          </a:p>
          <a:p>
            <a:pPr algn="ctr"/>
            <a:r>
              <a:rPr lang="en-US" altLang="en-US" sz="2800">
                <a:cs typeface="Arial" charset="0"/>
              </a:rPr>
              <a:t>Why did the king always draw straight lines?</a:t>
            </a:r>
          </a:p>
          <a:p>
            <a:pPr algn="ctr"/>
            <a:r>
              <a:rPr lang="en-US" altLang="en-US" sz="2800" b="1" i="1">
                <a:solidFill>
                  <a:srgbClr val="FF0000"/>
                </a:solidFill>
                <a:cs typeface="Arial" charset="0"/>
              </a:rPr>
              <a:t>He was the ruler!</a:t>
            </a:r>
          </a:p>
          <a:p>
            <a:pPr algn="ctr"/>
            <a:endParaRPr lang="en-US" altLang="en-US" sz="2800">
              <a:cs typeface="Arial" charset="0"/>
            </a:endParaRPr>
          </a:p>
          <a:p>
            <a:pPr algn="ctr"/>
            <a:endParaRPr lang="en-US" altLang="en-US" sz="2800">
              <a:cs typeface="Arial" charset="0"/>
            </a:endParaRPr>
          </a:p>
          <a:p>
            <a:pPr algn="ctr"/>
            <a:endParaRPr lang="en-US" altLang="en-US" sz="2800">
              <a:cs typeface="Arial" charset="0"/>
            </a:endParaRPr>
          </a:p>
          <a:p>
            <a:pPr algn="ctr"/>
            <a:endParaRPr lang="en-US" altLang="en-US" sz="2800">
              <a:cs typeface="Arial" charset="0"/>
            </a:endParaRPr>
          </a:p>
          <a:p>
            <a:pPr algn="ctr"/>
            <a:endParaRPr lang="en-US" altLang="en-US" sz="2800">
              <a:cs typeface="Arial" charset="0"/>
            </a:endParaRPr>
          </a:p>
          <a:p>
            <a:pPr algn="ctr"/>
            <a:endParaRPr lang="en-US" altLang="en-US" sz="2800">
              <a:cs typeface="Arial" charset="0"/>
            </a:endParaRPr>
          </a:p>
          <a:p>
            <a:pPr algn="ctr"/>
            <a:r>
              <a:rPr lang="en-US" altLang="en-US" sz="2800">
                <a:cs typeface="Arial" charset="0"/>
              </a:rPr>
              <a:t>What makes this joke funny?</a:t>
            </a:r>
          </a:p>
        </p:txBody>
      </p:sp>
      <p:pic>
        <p:nvPicPr>
          <p:cNvPr id="5124"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brogdencastle.files.wordpress.com/2010/08/king_john-11.jpg"/>
          <p:cNvPicPr>
            <a:picLocks noChangeAspect="1" noChangeArrowheads="1"/>
          </p:cNvPicPr>
          <p:nvPr/>
        </p:nvPicPr>
        <p:blipFill>
          <a:blip r:embed="rId5"/>
          <a:srcRect/>
          <a:stretch>
            <a:fillRect/>
          </a:stretch>
        </p:blipFill>
        <p:spPr bwMode="auto">
          <a:xfrm>
            <a:off x="2590800" y="3484563"/>
            <a:ext cx="1674813" cy="1946275"/>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4" descr="http://www.photo-dictionary.com/photofiles/list/7918/10687wooden_ruler.jpg"/>
          <p:cNvPicPr>
            <a:picLocks noChangeAspect="1" noChangeArrowheads="1"/>
          </p:cNvPicPr>
          <p:nvPr/>
        </p:nvPicPr>
        <p:blipFill rotWithShape="1">
          <a:blip r:embed="rId6"/>
          <a:srcRect t="17714"/>
          <a:stretch/>
        </p:blipFill>
        <p:spPr bwMode="auto">
          <a:xfrm>
            <a:off x="4724400" y="3810000"/>
            <a:ext cx="2098675" cy="1295400"/>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Defining </a:t>
            </a:r>
            <a:r>
              <a:rPr lang="en-US" altLang="en-US" sz="2000">
                <a:solidFill>
                  <a:srgbClr val="92D050"/>
                </a:solidFill>
                <a:latin typeface="Century Gothic" pitchFamily="34" charset="0"/>
              </a:rPr>
              <a:t>multiple meaning words</a:t>
            </a:r>
          </a:p>
        </p:txBody>
      </p:sp>
      <p:sp>
        <p:nvSpPr>
          <p:cNvPr id="6147" name="Rectangle 3"/>
          <p:cNvSpPr>
            <a:spLocks noChangeArrowheads="1"/>
          </p:cNvSpPr>
          <p:nvPr/>
        </p:nvSpPr>
        <p:spPr bwMode="auto">
          <a:xfrm>
            <a:off x="685800" y="1676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9113" indent="-519113">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Font typeface="Wingdings" pitchFamily="2" charset="2"/>
              <a:buChar char="§"/>
            </a:pPr>
            <a:r>
              <a:rPr lang="en-US" altLang="en-US" sz="2800">
                <a:cs typeface="Arial" charset="0"/>
              </a:rPr>
              <a:t>Yes, you giggled because the joke has a word with multiple meanings (ruler).  </a:t>
            </a:r>
          </a:p>
          <a:p>
            <a:pPr>
              <a:buFont typeface="Wingdings" pitchFamily="2" charset="2"/>
              <a:buChar char="§"/>
            </a:pPr>
            <a:endParaRPr lang="en-US" altLang="en-US" sz="2800">
              <a:cs typeface="Arial" charset="0"/>
            </a:endParaRPr>
          </a:p>
          <a:p>
            <a:pPr>
              <a:buFont typeface="Wingdings" pitchFamily="2" charset="2"/>
              <a:buChar char="§"/>
            </a:pPr>
            <a:r>
              <a:rPr lang="en-US" altLang="en-US" sz="2800">
                <a:cs typeface="Arial" charset="0"/>
              </a:rPr>
              <a:t>The joke plays off the meaning of both words.</a:t>
            </a:r>
          </a:p>
          <a:p>
            <a:pPr>
              <a:buFont typeface="Wingdings" pitchFamily="2" charset="2"/>
              <a:buChar char="§"/>
            </a:pPr>
            <a:endParaRPr lang="en-US" altLang="en-US" sz="2800">
              <a:cs typeface="Arial" charset="0"/>
            </a:endParaRPr>
          </a:p>
          <a:p>
            <a:pPr>
              <a:buFont typeface="Wingdings" pitchFamily="2" charset="2"/>
              <a:buChar char="§"/>
            </a:pPr>
            <a:r>
              <a:rPr lang="en-US" altLang="en-US" sz="2800">
                <a:cs typeface="Arial" charset="0"/>
              </a:rPr>
              <a:t>When an author uses words with multiple meanings, readers have to figure out which meaning of the word is intended.</a:t>
            </a:r>
          </a:p>
        </p:txBody>
      </p:sp>
      <p:pic>
        <p:nvPicPr>
          <p:cNvPr id="6148"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
        <p:nvSpPr>
          <p:cNvPr id="7172" name="Rectangle 3"/>
          <p:cNvSpPr>
            <a:spLocks noChangeArrowheads="1"/>
          </p:cNvSpPr>
          <p:nvPr/>
        </p:nvSpPr>
        <p:spPr bwMode="auto">
          <a:xfrm>
            <a:off x="685800" y="1676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Using Context Clues:</a:t>
            </a:r>
          </a:p>
          <a:p>
            <a:pPr>
              <a:defRPr/>
            </a:pPr>
            <a:endParaRPr lang="en-US" sz="2800" dirty="0" smtClean="0">
              <a:cs typeface="Arial" panose="020B0604020202020204" pitchFamily="34" charset="0"/>
            </a:endParaRPr>
          </a:p>
          <a:p>
            <a:pPr marL="457200" indent="-457200">
              <a:buFont typeface="Wingdings" panose="05000000000000000000" pitchFamily="2" charset="2"/>
              <a:buChar char="§"/>
              <a:defRPr/>
            </a:pPr>
            <a:r>
              <a:rPr lang="en-US" dirty="0" smtClean="0">
                <a:cs typeface="Arial" panose="020B0604020202020204" pitchFamily="34" charset="0"/>
              </a:rPr>
              <a:t>To </a:t>
            </a:r>
            <a:r>
              <a:rPr lang="en-US" b="1" dirty="0" smtClean="0">
                <a:solidFill>
                  <a:srgbClr val="FF0000"/>
                </a:solidFill>
                <a:cs typeface="Arial" panose="020B0604020202020204" pitchFamily="34" charset="0"/>
              </a:rPr>
              <a:t>tackle</a:t>
            </a:r>
            <a:r>
              <a:rPr lang="en-US" dirty="0" smtClean="0">
                <a:solidFill>
                  <a:srgbClr val="FF0000"/>
                </a:solidFill>
                <a:cs typeface="Arial" panose="020B0604020202020204" pitchFamily="34" charset="0"/>
              </a:rPr>
              <a:t> </a:t>
            </a:r>
            <a:r>
              <a:rPr lang="en-US" dirty="0" smtClean="0">
                <a:cs typeface="Arial" panose="020B0604020202020204" pitchFamily="34" charset="0"/>
              </a:rPr>
              <a:t>the difficult problem of learning words that have multiple meanings, try a variety of methods until you find what works for you.</a:t>
            </a:r>
          </a:p>
          <a:p>
            <a:pPr marL="457200" indent="-457200">
              <a:buFont typeface="Wingdings" panose="05000000000000000000" pitchFamily="2" charset="2"/>
              <a:buChar char="§"/>
              <a:defRPr/>
            </a:pPr>
            <a:endParaRPr lang="en-US" sz="2800" dirty="0" smtClean="0">
              <a:cs typeface="Arial" panose="020B0604020202020204" pitchFamily="34" charset="0"/>
            </a:endParaRPr>
          </a:p>
        </p:txBody>
      </p:sp>
      <p:pic>
        <p:nvPicPr>
          <p:cNvPr id="2"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crasstalk.com/wp-content/uploads/2011/04/tackle.jpg"/>
          <p:cNvPicPr>
            <a:picLocks noChangeAspect="1" noChangeArrowheads="1"/>
          </p:cNvPicPr>
          <p:nvPr/>
        </p:nvPicPr>
        <p:blipFill>
          <a:blip r:embed="rId5"/>
          <a:srcRect/>
          <a:stretch>
            <a:fillRect/>
          </a:stretch>
        </p:blipFill>
        <p:spPr bwMode="auto">
          <a:xfrm>
            <a:off x="1752600" y="4087813"/>
            <a:ext cx="2809875" cy="2008187"/>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6"/>
          <a:srcRect/>
          <a:stretch>
            <a:fillRect/>
          </a:stretch>
        </p:blipFill>
        <p:spPr bwMode="auto">
          <a:xfrm>
            <a:off x="5072063" y="4087813"/>
            <a:ext cx="2195512" cy="2012950"/>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1"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685800" y="1676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Learn the Most Common Meaning:</a:t>
            </a:r>
          </a:p>
          <a:p>
            <a:pPr>
              <a:defRPr/>
            </a:pPr>
            <a:endParaRPr lang="en-US" sz="2800" dirty="0" smtClean="0">
              <a:cs typeface="Arial" panose="020B0604020202020204" pitchFamily="34" charset="0"/>
            </a:endParaRPr>
          </a:p>
          <a:p>
            <a:pPr marL="519113" indent="-519113">
              <a:buFont typeface="Wingdings" panose="05000000000000000000" pitchFamily="2" charset="2"/>
              <a:buChar char="§"/>
              <a:defRPr/>
            </a:pPr>
            <a:r>
              <a:rPr lang="en-US" sz="2800" dirty="0" smtClean="0">
                <a:cs typeface="Arial" panose="020B0604020202020204" pitchFamily="34" charset="0"/>
              </a:rPr>
              <a:t>Learn the most common meaning of a word.</a:t>
            </a:r>
          </a:p>
          <a:p>
            <a:pPr marL="519113" indent="-519113">
              <a:buFont typeface="Wingdings" panose="05000000000000000000" pitchFamily="2" charset="2"/>
              <a:buChar char="§"/>
              <a:defRPr/>
            </a:pPr>
            <a:r>
              <a:rPr lang="en-US" sz="2800" dirty="0" smtClean="0">
                <a:cs typeface="Arial" panose="020B0604020202020204" pitchFamily="34" charset="0"/>
              </a:rPr>
              <a:t>Although many words have multiple meanings, the most common meaning is often used much more frequently than the others.</a:t>
            </a:r>
          </a:p>
          <a:p>
            <a:pPr marL="519113" indent="-519113">
              <a:buFont typeface="Wingdings" panose="05000000000000000000" pitchFamily="2" charset="2"/>
              <a:buChar char="§"/>
              <a:defRPr/>
            </a:pPr>
            <a:r>
              <a:rPr lang="en-US" sz="2800" dirty="0" smtClean="0">
                <a:cs typeface="Arial" panose="020B0604020202020204" pitchFamily="34" charset="0"/>
              </a:rPr>
              <a:t>Dictionaries list entries in order from the most common to least common.</a:t>
            </a:r>
            <a:r>
              <a:rPr lang="en-US" sz="2800" dirty="0" smtClean="0"/>
              <a:t/>
            </a:r>
            <a:br>
              <a:rPr lang="en-US" sz="2800" dirty="0" smtClean="0"/>
            </a:br>
            <a:endParaRPr lang="en-US" sz="2800" dirty="0" smtClean="0">
              <a:cs typeface="Arial" panose="020B0604020202020204" pitchFamily="34" charset="0"/>
            </a:endParaRPr>
          </a:p>
        </p:txBody>
      </p:sp>
      <p:pic>
        <p:nvPicPr>
          <p:cNvPr id="8195"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708025" y="1139825"/>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Parts of Speech Provide Clues to Multiple Meanings:</a:t>
            </a:r>
          </a:p>
          <a:p>
            <a:pPr>
              <a:defRPr/>
            </a:pPr>
            <a:endParaRPr lang="en-US" sz="2800" dirty="0" smtClean="0">
              <a:cs typeface="Arial" panose="020B0604020202020204" pitchFamily="34" charset="0"/>
            </a:endParaRPr>
          </a:p>
          <a:p>
            <a:pPr marL="519113" indent="-519113">
              <a:buFont typeface="Wingdings" panose="05000000000000000000" pitchFamily="2" charset="2"/>
              <a:buChar char="§"/>
              <a:defRPr/>
            </a:pPr>
            <a:r>
              <a:rPr lang="en-US" b="1" dirty="0" smtClean="0">
                <a:cs typeface="Arial" panose="020B0604020202020204" pitchFamily="34" charset="0"/>
              </a:rPr>
              <a:t>ROCK (Noun):  </a:t>
            </a:r>
            <a:r>
              <a:rPr lang="en-US" dirty="0" smtClean="0">
                <a:cs typeface="Arial" panose="020B0604020202020204" pitchFamily="34" charset="0"/>
              </a:rPr>
              <a:t>A type of sedimentary </a:t>
            </a:r>
            <a:r>
              <a:rPr lang="en-US" b="1" dirty="0" smtClean="0">
                <a:solidFill>
                  <a:srgbClr val="FF0000"/>
                </a:solidFill>
                <a:cs typeface="Arial" panose="020B0604020202020204" pitchFamily="34" charset="0"/>
              </a:rPr>
              <a:t>rock</a:t>
            </a:r>
            <a:r>
              <a:rPr lang="en-US" dirty="0" smtClean="0">
                <a:solidFill>
                  <a:srgbClr val="FF0000"/>
                </a:solidFill>
                <a:cs typeface="Arial" panose="020B0604020202020204" pitchFamily="34" charset="0"/>
              </a:rPr>
              <a:t> </a:t>
            </a:r>
            <a:r>
              <a:rPr lang="en-US" dirty="0" smtClean="0">
                <a:cs typeface="Arial" panose="020B0604020202020204" pitchFamily="34" charset="0"/>
              </a:rPr>
              <a:t>is called limestone.</a:t>
            </a:r>
          </a:p>
          <a:p>
            <a:pPr marL="519113" indent="-519113">
              <a:buFont typeface="Wingdings" panose="05000000000000000000" pitchFamily="2" charset="2"/>
              <a:buChar char="§"/>
              <a:defRPr/>
            </a:pPr>
            <a:r>
              <a:rPr lang="en-US" b="1" dirty="0" smtClean="0">
                <a:cs typeface="Arial" panose="020B0604020202020204" pitchFamily="34" charset="0"/>
              </a:rPr>
              <a:t>ROCK (Adjective):  </a:t>
            </a:r>
            <a:r>
              <a:rPr lang="en-US" dirty="0" smtClean="0">
                <a:cs typeface="Arial" panose="020B0604020202020204" pitchFamily="34" charset="0"/>
              </a:rPr>
              <a:t>My brother has tickets to see his favorite </a:t>
            </a:r>
            <a:r>
              <a:rPr lang="en-US" b="1" dirty="0" smtClean="0">
                <a:solidFill>
                  <a:srgbClr val="FF0000"/>
                </a:solidFill>
                <a:cs typeface="Arial" panose="020B0604020202020204" pitchFamily="34" charset="0"/>
              </a:rPr>
              <a:t>rock</a:t>
            </a:r>
            <a:r>
              <a:rPr lang="en-US" dirty="0" smtClean="0">
                <a:solidFill>
                  <a:srgbClr val="FF0000"/>
                </a:solidFill>
                <a:cs typeface="Arial" panose="020B0604020202020204" pitchFamily="34" charset="0"/>
              </a:rPr>
              <a:t> </a:t>
            </a:r>
            <a:r>
              <a:rPr lang="en-US" dirty="0" smtClean="0">
                <a:cs typeface="Arial" panose="020B0604020202020204" pitchFamily="34" charset="0"/>
              </a:rPr>
              <a:t>band in concert.</a:t>
            </a:r>
          </a:p>
          <a:p>
            <a:pPr marL="519113" indent="-519113">
              <a:buFont typeface="Wingdings" panose="05000000000000000000" pitchFamily="2" charset="2"/>
              <a:buChar char="§"/>
              <a:defRPr/>
            </a:pPr>
            <a:r>
              <a:rPr lang="en-US" b="1" dirty="0" smtClean="0">
                <a:cs typeface="Arial" panose="020B0604020202020204" pitchFamily="34" charset="0"/>
              </a:rPr>
              <a:t>ROCK (Verb):  </a:t>
            </a:r>
            <a:r>
              <a:rPr lang="en-US" dirty="0" smtClean="0">
                <a:cs typeface="Arial" panose="020B0604020202020204" pitchFamily="34" charset="0"/>
              </a:rPr>
              <a:t>The news of the earthquake in Japan will </a:t>
            </a:r>
            <a:r>
              <a:rPr lang="en-US" b="1" dirty="0" smtClean="0">
                <a:solidFill>
                  <a:srgbClr val="FF0000"/>
                </a:solidFill>
                <a:cs typeface="Arial" panose="020B0604020202020204" pitchFamily="34" charset="0"/>
              </a:rPr>
              <a:t>rock</a:t>
            </a:r>
            <a:r>
              <a:rPr lang="en-US" dirty="0" smtClean="0">
                <a:solidFill>
                  <a:srgbClr val="FF0000"/>
                </a:solidFill>
                <a:cs typeface="Arial" panose="020B0604020202020204" pitchFamily="34" charset="0"/>
              </a:rPr>
              <a:t> </a:t>
            </a:r>
            <a:r>
              <a:rPr lang="en-US" dirty="0" smtClean="0">
                <a:cs typeface="Arial" panose="020B0604020202020204" pitchFamily="34" charset="0"/>
              </a:rPr>
              <a:t>the global community.</a:t>
            </a:r>
            <a:endParaRPr lang="en-US" dirty="0">
              <a:cs typeface="Arial" panose="020B0604020202020204" pitchFamily="34" charset="0"/>
            </a:endParaRPr>
          </a:p>
        </p:txBody>
      </p:sp>
      <p:pic>
        <p:nvPicPr>
          <p:cNvPr id="9219"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ts1.mm.bing.net/th?id=HN.607987878406655322&amp;pid=1.7"/>
          <p:cNvPicPr>
            <a:picLocks noChangeAspect="1" noChangeArrowheads="1"/>
          </p:cNvPicPr>
          <p:nvPr/>
        </p:nvPicPr>
        <p:blipFill rotWithShape="1">
          <a:blip r:embed="rId5"/>
          <a:srcRect t="9307"/>
          <a:stretch/>
        </p:blipFill>
        <p:spPr bwMode="auto">
          <a:xfrm>
            <a:off x="3516313" y="4927600"/>
            <a:ext cx="3384550" cy="1303338"/>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a/aa/GabbroRockCreek1.jpg/220px-GabbroRockCreek1.jpg"/>
          <p:cNvPicPr>
            <a:picLocks noChangeAspect="1" noChangeArrowheads="1"/>
          </p:cNvPicPr>
          <p:nvPr/>
        </p:nvPicPr>
        <p:blipFill>
          <a:blip r:embed="rId6"/>
          <a:srcRect/>
          <a:stretch>
            <a:fillRect/>
          </a:stretch>
        </p:blipFill>
        <p:spPr bwMode="auto">
          <a:xfrm>
            <a:off x="1533525" y="5065713"/>
            <a:ext cx="1524000" cy="1093787"/>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9" name="Picture 6" descr="http://twinpossible.com/wp-content/uploads/2011/05/shocked-father-to-be-of-twins.jpg"/>
          <p:cNvPicPr>
            <a:picLocks noChangeAspect="1" noChangeArrowheads="1"/>
          </p:cNvPicPr>
          <p:nvPr/>
        </p:nvPicPr>
        <p:blipFill>
          <a:blip r:embed="rId7"/>
          <a:srcRect/>
          <a:stretch>
            <a:fillRect/>
          </a:stretch>
        </p:blipFill>
        <p:spPr bwMode="auto">
          <a:xfrm>
            <a:off x="7302500" y="4724400"/>
            <a:ext cx="1003300" cy="1506538"/>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9223"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
        <p:nvSpPr>
          <p:cNvPr id="10"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708025" y="1139825"/>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How Can I Remember Multiple Meanings?</a:t>
            </a:r>
          </a:p>
          <a:p>
            <a:pPr>
              <a:defRPr/>
            </a:pPr>
            <a:endParaRPr lang="en-US" sz="1800" dirty="0" smtClean="0">
              <a:cs typeface="Arial" panose="020B0604020202020204" pitchFamily="34" charset="0"/>
            </a:endParaRPr>
          </a:p>
          <a:p>
            <a:pPr marL="519113" indent="-519113">
              <a:buFont typeface="Wingdings" panose="05000000000000000000" pitchFamily="2" charset="2"/>
              <a:buChar char="§"/>
              <a:defRPr/>
            </a:pPr>
            <a:r>
              <a:rPr lang="en-US" dirty="0" smtClean="0">
                <a:cs typeface="Arial" panose="020B0604020202020204" pitchFamily="34" charset="0"/>
              </a:rPr>
              <a:t>Write short and simple example sentences that will help you remember the meaning of the word.</a:t>
            </a:r>
          </a:p>
          <a:p>
            <a:pPr marL="519113" indent="-519113">
              <a:buFont typeface="Wingdings" panose="05000000000000000000" pitchFamily="2" charset="2"/>
              <a:buChar char="§"/>
              <a:defRPr/>
            </a:pPr>
            <a:r>
              <a:rPr lang="en-US" dirty="0" smtClean="0">
                <a:cs typeface="Arial" panose="020B0604020202020204" pitchFamily="34" charset="0"/>
              </a:rPr>
              <a:t>Illustrate the meaning of multiple meaning words.</a:t>
            </a:r>
          </a:p>
          <a:p>
            <a:pPr marL="519113" indent="-519113">
              <a:buFont typeface="Wingdings" panose="05000000000000000000" pitchFamily="2" charset="2"/>
              <a:buChar char="§"/>
              <a:defRPr/>
            </a:pPr>
            <a:r>
              <a:rPr lang="en-US" dirty="0" smtClean="0">
                <a:cs typeface="Arial" panose="020B0604020202020204" pitchFamily="34" charset="0"/>
              </a:rPr>
              <a:t>Use a Frayer Model.</a:t>
            </a:r>
          </a:p>
        </p:txBody>
      </p:sp>
      <p:pic>
        <p:nvPicPr>
          <p:cNvPr id="10243"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owchart: Process 10"/>
          <p:cNvSpPr/>
          <p:nvPr/>
        </p:nvSpPr>
        <p:spPr>
          <a:xfrm>
            <a:off x="1295400" y="3505200"/>
            <a:ext cx="6934200" cy="2895600"/>
          </a:xfrm>
          <a:prstGeom prst="flowChartProcess">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45" name="Rectangle 12"/>
          <p:cNvSpPr>
            <a:spLocks noChangeArrowheads="1"/>
          </p:cNvSpPr>
          <p:nvPr/>
        </p:nvSpPr>
        <p:spPr bwMode="auto">
          <a:xfrm>
            <a:off x="1371600" y="38100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800" b="1">
                <a:latin typeface="Calibri" pitchFamily="34" charset="0"/>
              </a:rPr>
              <a:t>ROCK (Noun):  </a:t>
            </a:r>
            <a:r>
              <a:rPr lang="en-US" altLang="en-US" sz="1800">
                <a:latin typeface="Calibri" pitchFamily="34" charset="0"/>
              </a:rPr>
              <a:t>A type of sedimentary </a:t>
            </a:r>
            <a:r>
              <a:rPr lang="en-US" altLang="en-US" sz="1800" b="1">
                <a:solidFill>
                  <a:srgbClr val="FF0000"/>
                </a:solidFill>
                <a:latin typeface="Arial Black" pitchFamily="34" charset="0"/>
              </a:rPr>
              <a:t>rock</a:t>
            </a:r>
            <a:r>
              <a:rPr lang="en-US" altLang="en-US" sz="1800">
                <a:solidFill>
                  <a:srgbClr val="FF0000"/>
                </a:solidFill>
              </a:rPr>
              <a:t> </a:t>
            </a:r>
            <a:r>
              <a:rPr lang="en-US" altLang="en-US" sz="1800">
                <a:latin typeface="Calibri" pitchFamily="34" charset="0"/>
              </a:rPr>
              <a:t>is called limestone.</a:t>
            </a:r>
          </a:p>
        </p:txBody>
      </p:sp>
      <p:sp>
        <p:nvSpPr>
          <p:cNvPr id="10246" name="Rectangle 13"/>
          <p:cNvSpPr>
            <a:spLocks noChangeArrowheads="1"/>
          </p:cNvSpPr>
          <p:nvPr/>
        </p:nvSpPr>
        <p:spPr bwMode="auto">
          <a:xfrm>
            <a:off x="5562600" y="3648075"/>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800" b="1">
                <a:latin typeface="Calibri" pitchFamily="34" charset="0"/>
              </a:rPr>
              <a:t>ROCK (Adjective):  </a:t>
            </a:r>
            <a:r>
              <a:rPr lang="en-US" altLang="en-US" sz="1800">
                <a:latin typeface="Calibri" pitchFamily="34" charset="0"/>
              </a:rPr>
              <a:t>My brother has tickets to see his favorite </a:t>
            </a:r>
            <a:r>
              <a:rPr lang="en-US" altLang="en-US" sz="1800" b="1">
                <a:solidFill>
                  <a:srgbClr val="FF0000"/>
                </a:solidFill>
                <a:latin typeface="Arial Black" pitchFamily="34" charset="0"/>
              </a:rPr>
              <a:t>rock</a:t>
            </a:r>
            <a:r>
              <a:rPr lang="en-US" altLang="en-US" sz="1800">
                <a:solidFill>
                  <a:srgbClr val="FF0000"/>
                </a:solidFill>
              </a:rPr>
              <a:t> </a:t>
            </a:r>
            <a:r>
              <a:rPr lang="en-US" altLang="en-US" sz="1800">
                <a:latin typeface="Calibri" pitchFamily="34" charset="0"/>
              </a:rPr>
              <a:t>band in concert.</a:t>
            </a:r>
          </a:p>
        </p:txBody>
      </p:sp>
      <p:sp>
        <p:nvSpPr>
          <p:cNvPr id="10247" name="Rectangle 14"/>
          <p:cNvSpPr>
            <a:spLocks noChangeArrowheads="1"/>
          </p:cNvSpPr>
          <p:nvPr/>
        </p:nvSpPr>
        <p:spPr bwMode="auto">
          <a:xfrm>
            <a:off x="1355725" y="518160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800" b="1">
                <a:latin typeface="Calibri" pitchFamily="34" charset="0"/>
              </a:rPr>
              <a:t>ROCK (Verb):  </a:t>
            </a:r>
            <a:r>
              <a:rPr lang="en-US" altLang="en-US" sz="1800">
                <a:latin typeface="Calibri" pitchFamily="34" charset="0"/>
              </a:rPr>
              <a:t>The news of the earthquake in Japan will </a:t>
            </a:r>
            <a:r>
              <a:rPr lang="en-US" altLang="en-US" sz="1800" b="1">
                <a:solidFill>
                  <a:srgbClr val="FF0000"/>
                </a:solidFill>
                <a:latin typeface="Arial Black" pitchFamily="34" charset="0"/>
              </a:rPr>
              <a:t>rock</a:t>
            </a:r>
            <a:r>
              <a:rPr lang="en-US" altLang="en-US" sz="1800">
                <a:solidFill>
                  <a:srgbClr val="FF0000"/>
                </a:solidFill>
              </a:rPr>
              <a:t> </a:t>
            </a:r>
            <a:r>
              <a:rPr lang="en-US" altLang="en-US" sz="1800">
                <a:latin typeface="Calibri" pitchFamily="34" charset="0"/>
              </a:rPr>
              <a:t>the global community.</a:t>
            </a:r>
          </a:p>
        </p:txBody>
      </p:sp>
      <p:sp>
        <p:nvSpPr>
          <p:cNvPr id="10248" name="Rectangle 15"/>
          <p:cNvSpPr>
            <a:spLocks noChangeArrowheads="1"/>
          </p:cNvSpPr>
          <p:nvPr/>
        </p:nvSpPr>
        <p:spPr bwMode="auto">
          <a:xfrm>
            <a:off x="5338763" y="518160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800" b="1">
                <a:latin typeface="Calibri" pitchFamily="34" charset="0"/>
              </a:rPr>
              <a:t>ROCK (Verb):  </a:t>
            </a:r>
            <a:r>
              <a:rPr lang="en-US" altLang="en-US" sz="1800">
                <a:latin typeface="Calibri" pitchFamily="34" charset="0"/>
              </a:rPr>
              <a:t>When the baby cries, be sure to </a:t>
            </a:r>
            <a:r>
              <a:rPr lang="en-US" altLang="en-US" sz="1800" b="1">
                <a:solidFill>
                  <a:srgbClr val="FF0000"/>
                </a:solidFill>
                <a:latin typeface="Arial Black" pitchFamily="34" charset="0"/>
              </a:rPr>
              <a:t>rock</a:t>
            </a:r>
            <a:r>
              <a:rPr lang="en-US" altLang="en-US" sz="1800">
                <a:solidFill>
                  <a:srgbClr val="FF0000"/>
                </a:solidFill>
              </a:rPr>
              <a:t> </a:t>
            </a:r>
            <a:r>
              <a:rPr lang="en-US" altLang="en-US" sz="1800">
                <a:latin typeface="Calibri" pitchFamily="34" charset="0"/>
              </a:rPr>
              <a:t>him in the rocking chair.</a:t>
            </a:r>
          </a:p>
        </p:txBody>
      </p:sp>
      <p:cxnSp>
        <p:nvCxnSpPr>
          <p:cNvPr id="17" name="Straight Connector 16"/>
          <p:cNvCxnSpPr/>
          <p:nvPr/>
        </p:nvCxnSpPr>
        <p:spPr>
          <a:xfrm>
            <a:off x="1371600" y="4876800"/>
            <a:ext cx="670560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724400" y="3581400"/>
            <a:ext cx="0" cy="27432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3886200" y="4572000"/>
            <a:ext cx="1676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Black" panose="020B0A04020102020204" pitchFamily="34" charset="0"/>
              </a:rPr>
              <a:t>rock</a:t>
            </a:r>
          </a:p>
        </p:txBody>
      </p:sp>
      <p:sp>
        <p:nvSpPr>
          <p:cNvPr id="10252"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
        <p:nvSpPr>
          <p:cNvPr id="1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Tree>
    <p:custDataLst>
      <p:tags r:id="rId1"/>
    </p:custDataLst>
  </p:cSld>
  <p:clrMapOvr>
    <a:masterClrMapping/>
  </p:clrMapOvr>
  <p:transition spd="med" advTm="10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457200" y="1243013"/>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sz="2800" b="1" dirty="0" smtClean="0">
                <a:cs typeface="Arial" panose="020B0604020202020204" pitchFamily="34" charset="0"/>
              </a:rPr>
              <a:t>Using Synonym Context Clues:  Substitute a Synonym for the Unknown Word</a:t>
            </a:r>
          </a:p>
          <a:p>
            <a:pPr>
              <a:defRPr/>
            </a:pPr>
            <a:endParaRPr lang="en-US" sz="1200" dirty="0" smtClean="0">
              <a:cs typeface="Arial" panose="020B0604020202020204" pitchFamily="34" charset="0"/>
            </a:endParaRPr>
          </a:p>
          <a:p>
            <a:pPr marL="519113" indent="-519113">
              <a:buFont typeface="Wingdings" panose="05000000000000000000" pitchFamily="2" charset="2"/>
              <a:buChar char="§"/>
              <a:defRPr/>
            </a:pPr>
            <a:r>
              <a:rPr lang="en-US" dirty="0" smtClean="0">
                <a:cs typeface="Arial" panose="020B0604020202020204" pitchFamily="34" charset="0"/>
              </a:rPr>
              <a:t>Look at the example below. The word “race” could be replaced with the synonyms “competition” or “ethnic group”, depending on the intended meaning.</a:t>
            </a:r>
          </a:p>
          <a:p>
            <a:pPr marL="519113" indent="-519113">
              <a:buFont typeface="Wingdings" panose="05000000000000000000" pitchFamily="2" charset="2"/>
              <a:buChar char="§"/>
              <a:defRPr/>
            </a:pPr>
            <a:r>
              <a:rPr lang="en-US" dirty="0" smtClean="0">
                <a:cs typeface="Arial" panose="020B0604020202020204" pitchFamily="34" charset="0"/>
              </a:rPr>
              <a:t>When you encounter a word with multiple meanings and you are unsure which meaning is correct, replace the word in question with a synonym you have learned.  </a:t>
            </a:r>
          </a:p>
          <a:p>
            <a:pPr marL="519113" indent="-519113">
              <a:buFont typeface="Wingdings" panose="05000000000000000000" pitchFamily="2" charset="2"/>
              <a:buChar char="§"/>
              <a:defRPr/>
            </a:pPr>
            <a:r>
              <a:rPr lang="en-US" dirty="0" smtClean="0">
                <a:cs typeface="Arial" panose="020B0604020202020204" pitchFamily="34" charset="0"/>
              </a:rPr>
              <a:t>If the sentence still makes sense, then you will know which definition is being used.</a:t>
            </a:r>
          </a:p>
          <a:p>
            <a:pPr marL="519113" indent="-519113">
              <a:buFont typeface="Wingdings" panose="05000000000000000000" pitchFamily="2" charset="2"/>
              <a:buChar char="§"/>
              <a:defRPr/>
            </a:pPr>
            <a:endParaRPr lang="en-US" sz="1200" dirty="0" smtClean="0">
              <a:cs typeface="Arial" panose="020B0604020202020204" pitchFamily="34" charset="0"/>
            </a:endParaRPr>
          </a:p>
          <a:p>
            <a:pPr marL="519113" indent="-519113">
              <a:buFont typeface="Wingdings" panose="05000000000000000000" pitchFamily="2" charset="2"/>
              <a:buChar char="§"/>
              <a:defRPr/>
            </a:pPr>
            <a:endParaRPr lang="en-US" dirty="0" smtClean="0">
              <a:cs typeface="Arial" panose="020B0604020202020204" pitchFamily="34" charset="0"/>
            </a:endParaRPr>
          </a:p>
        </p:txBody>
      </p:sp>
      <p:pic>
        <p:nvPicPr>
          <p:cNvPr id="11267"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p:cNvSpPr>
            <a:spLocks noChangeArrowheads="1"/>
          </p:cNvSpPr>
          <p:nvPr/>
        </p:nvSpPr>
        <p:spPr bwMode="auto">
          <a:xfrm>
            <a:off x="0" y="54102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b="1" i="1">
                <a:solidFill>
                  <a:srgbClr val="FF0000"/>
                </a:solidFill>
                <a:cs typeface="Arial" charset="0"/>
              </a:rPr>
              <a:t>Steve Johnson won several medals in the  relay __ at the Ohio State Fair. </a:t>
            </a:r>
          </a:p>
          <a:p>
            <a:pPr algn="ctr"/>
            <a:r>
              <a:rPr lang="en-US" altLang="en-US" sz="2000" b="1" i="1">
                <a:solidFill>
                  <a:srgbClr val="FF0000"/>
                </a:solidFill>
                <a:cs typeface="Arial" charset="0"/>
              </a:rPr>
              <a:t>Mr. Jackson’s job is to discuss __ and ethnicity found in the United States Census Report.</a:t>
            </a:r>
          </a:p>
        </p:txBody>
      </p:sp>
      <p:sp>
        <p:nvSpPr>
          <p:cNvPr id="11269"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2000">
                <a:solidFill>
                  <a:srgbClr val="DDDDDD"/>
                </a:solidFill>
                <a:latin typeface="Century Gothic" pitchFamily="34" charset="0"/>
              </a:rPr>
              <a:t>Clues to </a:t>
            </a:r>
            <a:r>
              <a:rPr lang="en-US" altLang="en-US" sz="2000">
                <a:solidFill>
                  <a:srgbClr val="92D050"/>
                </a:solidFill>
                <a:latin typeface="Century Gothic" pitchFamily="34" charset="0"/>
              </a:rPr>
              <a:t>multiple meaning words</a:t>
            </a:r>
          </a:p>
        </p:txBody>
      </p:sp>
    </p:spTree>
    <p:custDataLst>
      <p:tags r:id="rId1"/>
    </p:custDataLst>
  </p:cSld>
  <p:clrMapOvr>
    <a:masterClrMapping/>
  </p:clrMapOvr>
  <p:transition spd="med" advTm="10000">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8"/>
</p:tagLst>
</file>

<file path=ppt/tags/tag10.xml><?xml version="1.0" encoding="utf-8"?>
<p:tagLst xmlns:a="http://schemas.openxmlformats.org/drawingml/2006/main" xmlns:r="http://schemas.openxmlformats.org/officeDocument/2006/relationships" xmlns:p="http://schemas.openxmlformats.org/presentationml/2006/main">
  <p:tag name="TIMING" val="|2.1|1.8"/>
</p:tagLst>
</file>

<file path=ppt/tags/tag11.xml><?xml version="1.0" encoding="utf-8"?>
<p:tagLst xmlns:a="http://schemas.openxmlformats.org/drawingml/2006/main" xmlns:r="http://schemas.openxmlformats.org/officeDocument/2006/relationships" xmlns:p="http://schemas.openxmlformats.org/presentationml/2006/main">
  <p:tag name="TIMING" val="|2.1|1.8"/>
</p:tagLst>
</file>

<file path=ppt/tags/tag12.xml><?xml version="1.0" encoding="utf-8"?>
<p:tagLst xmlns:a="http://schemas.openxmlformats.org/drawingml/2006/main" xmlns:r="http://schemas.openxmlformats.org/officeDocument/2006/relationships" xmlns:p="http://schemas.openxmlformats.org/presentationml/2006/main">
  <p:tag name="TIMING" val="|2.1|1.8"/>
</p:tagLst>
</file>

<file path=ppt/tags/tag13.xml><?xml version="1.0" encoding="utf-8"?>
<p:tagLst xmlns:a="http://schemas.openxmlformats.org/drawingml/2006/main" xmlns:r="http://schemas.openxmlformats.org/officeDocument/2006/relationships" xmlns:p="http://schemas.openxmlformats.org/presentationml/2006/main">
  <p:tag name="TIMING" val="|2.1|1.8"/>
</p:tagLst>
</file>

<file path=ppt/tags/tag14.xml><?xml version="1.0" encoding="utf-8"?>
<p:tagLst xmlns:a="http://schemas.openxmlformats.org/drawingml/2006/main" xmlns:r="http://schemas.openxmlformats.org/officeDocument/2006/relationships" xmlns:p="http://schemas.openxmlformats.org/presentationml/2006/main">
  <p:tag name="TIMING" val="|2.1|1.8"/>
</p:tagLst>
</file>

<file path=ppt/tags/tag15.xml><?xml version="1.0" encoding="utf-8"?>
<p:tagLst xmlns:a="http://schemas.openxmlformats.org/drawingml/2006/main" xmlns:r="http://schemas.openxmlformats.org/officeDocument/2006/relationships" xmlns:p="http://schemas.openxmlformats.org/presentationml/2006/main">
  <p:tag name="TIMING" val="|2.1|1.8"/>
</p:tagLst>
</file>

<file path=ppt/tags/tag16.xml><?xml version="1.0" encoding="utf-8"?>
<p:tagLst xmlns:a="http://schemas.openxmlformats.org/drawingml/2006/main" xmlns:r="http://schemas.openxmlformats.org/officeDocument/2006/relationships" xmlns:p="http://schemas.openxmlformats.org/presentationml/2006/main">
  <p:tag name="TIMING" val="|2.1|1.8"/>
</p:tagLst>
</file>

<file path=ppt/tags/tag17.xml><?xml version="1.0" encoding="utf-8"?>
<p:tagLst xmlns:a="http://schemas.openxmlformats.org/drawingml/2006/main" xmlns:r="http://schemas.openxmlformats.org/officeDocument/2006/relationships" xmlns:p="http://schemas.openxmlformats.org/presentationml/2006/main">
  <p:tag name="TIMING" val="|2.1|1.8"/>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IMING" val="|2.1|1.8"/>
</p:tagLst>
</file>

<file path=ppt/tags/tag3.xml><?xml version="1.0" encoding="utf-8"?>
<p:tagLst xmlns:a="http://schemas.openxmlformats.org/drawingml/2006/main" xmlns:r="http://schemas.openxmlformats.org/officeDocument/2006/relationships" xmlns:p="http://schemas.openxmlformats.org/presentationml/2006/main">
  <p:tag name="TIMING" val="|2.1|1.8"/>
</p:tagLst>
</file>

<file path=ppt/tags/tag4.xml><?xml version="1.0" encoding="utf-8"?>
<p:tagLst xmlns:a="http://schemas.openxmlformats.org/drawingml/2006/main" xmlns:r="http://schemas.openxmlformats.org/officeDocument/2006/relationships" xmlns:p="http://schemas.openxmlformats.org/presentationml/2006/main">
  <p:tag name="TIMING" val="|2.1|1.8"/>
</p:tagLst>
</file>

<file path=ppt/tags/tag5.xml><?xml version="1.0" encoding="utf-8"?>
<p:tagLst xmlns:a="http://schemas.openxmlformats.org/drawingml/2006/main" xmlns:r="http://schemas.openxmlformats.org/officeDocument/2006/relationships" xmlns:p="http://schemas.openxmlformats.org/presentationml/2006/main">
  <p:tag name="TIMING" val="|2.1|1.8"/>
</p:tagLst>
</file>

<file path=ppt/tags/tag6.xml><?xml version="1.0" encoding="utf-8"?>
<p:tagLst xmlns:a="http://schemas.openxmlformats.org/drawingml/2006/main" xmlns:r="http://schemas.openxmlformats.org/officeDocument/2006/relationships" xmlns:p="http://schemas.openxmlformats.org/presentationml/2006/main">
  <p:tag name="TIMING" val="|2.1|1.8"/>
</p:tagLst>
</file>

<file path=ppt/tags/tag7.xml><?xml version="1.0" encoding="utf-8"?>
<p:tagLst xmlns:a="http://schemas.openxmlformats.org/drawingml/2006/main" xmlns:r="http://schemas.openxmlformats.org/officeDocument/2006/relationships" xmlns:p="http://schemas.openxmlformats.org/presentationml/2006/main">
  <p:tag name="TIMING" val="|2.1|1.8"/>
</p:tagLst>
</file>

<file path=ppt/tags/tag8.xml><?xml version="1.0" encoding="utf-8"?>
<p:tagLst xmlns:a="http://schemas.openxmlformats.org/drawingml/2006/main" xmlns:r="http://schemas.openxmlformats.org/officeDocument/2006/relationships" xmlns:p="http://schemas.openxmlformats.org/presentationml/2006/main">
  <p:tag name="TIMING" val="|2.1|1.8"/>
</p:tagLst>
</file>

<file path=ppt/tags/tag9.xml><?xml version="1.0" encoding="utf-8"?>
<p:tagLst xmlns:a="http://schemas.openxmlformats.org/drawingml/2006/main" xmlns:r="http://schemas.openxmlformats.org/officeDocument/2006/relationships" xmlns:p="http://schemas.openxmlformats.org/presentationml/2006/main">
  <p:tag name="TIMING" val="|2.1|1.8"/>
</p:tagLst>
</file>

<file path=ppt/theme/theme1.xml><?xml version="1.0" encoding="utf-8"?>
<a:theme xmlns:a="http://schemas.openxmlformats.org/drawingml/2006/main" name="VOICEONE_Hero 2005">
  <a:themeElements>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ICEONE_Hero 2005">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ICEONE_Hero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ICEONE_Hero 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ICEONE_Hero 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ICEONE_Hero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ICEONE_Hero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ICEONE_Hero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VOICEONE_Hero 2005</Template>
  <TotalTime>3877</TotalTime>
  <Words>1532</Words>
  <Application>Microsoft Office PowerPoint</Application>
  <PresentationFormat>On-screen Show (4:3)</PresentationFormat>
  <Paragraphs>157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Times</vt:lpstr>
      <vt:lpstr>Century Gothic</vt:lpstr>
      <vt:lpstr>Wingdings</vt:lpstr>
      <vt:lpstr>Calibri</vt:lpstr>
      <vt:lpstr>Arial Black</vt:lpstr>
      <vt:lpstr>VOICEONE_Hero 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HBI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JR</dc:creator>
  <cp:lastModifiedBy>Bonnie Goonen</cp:lastModifiedBy>
  <cp:revision>258</cp:revision>
  <dcterms:created xsi:type="dcterms:W3CDTF">2005-02-03T19:10:17Z</dcterms:created>
  <dcterms:modified xsi:type="dcterms:W3CDTF">2015-04-24T02:00:49Z</dcterms:modified>
</cp:coreProperties>
</file>