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9.xml" ContentType="application/vnd.openxmlformats-officedocument.presentationml.notesSlide+xml"/>
  <Override PartName="/ppt/tags/tag11.xml" ContentType="application/vnd.openxmlformats-officedocument.presentationml.tag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5"/>
  </p:notesMasterIdLst>
  <p:handoutMasterIdLst>
    <p:handoutMasterId r:id="rId86"/>
  </p:handoutMasterIdLst>
  <p:sldIdLst>
    <p:sldId id="321" r:id="rId2"/>
    <p:sldId id="2007" r:id="rId3"/>
    <p:sldId id="2124" r:id="rId4"/>
    <p:sldId id="2009" r:id="rId5"/>
    <p:sldId id="2111" r:id="rId6"/>
    <p:sldId id="2112" r:id="rId7"/>
    <p:sldId id="2113" r:id="rId8"/>
    <p:sldId id="2017" r:id="rId9"/>
    <p:sldId id="2130" r:id="rId10"/>
    <p:sldId id="2131" r:id="rId11"/>
    <p:sldId id="2133" r:id="rId12"/>
    <p:sldId id="2138" r:id="rId13"/>
    <p:sldId id="2132" r:id="rId14"/>
    <p:sldId id="2135" r:id="rId15"/>
    <p:sldId id="2136" r:id="rId16"/>
    <p:sldId id="2027" r:id="rId17"/>
    <p:sldId id="2127" r:id="rId18"/>
    <p:sldId id="2196" r:id="rId19"/>
    <p:sldId id="2197" r:id="rId20"/>
    <p:sldId id="2198" r:id="rId21"/>
    <p:sldId id="2030" r:id="rId22"/>
    <p:sldId id="2140" r:id="rId23"/>
    <p:sldId id="2031" r:id="rId24"/>
    <p:sldId id="2032" r:id="rId25"/>
    <p:sldId id="2033" r:id="rId26"/>
    <p:sldId id="2034" r:id="rId27"/>
    <p:sldId id="2035" r:id="rId28"/>
    <p:sldId id="2036" r:id="rId29"/>
    <p:sldId id="2037" r:id="rId30"/>
    <p:sldId id="2038" r:id="rId31"/>
    <p:sldId id="2039" r:id="rId32"/>
    <p:sldId id="2040" r:id="rId33"/>
    <p:sldId id="2041" r:id="rId34"/>
    <p:sldId id="2042" r:id="rId35"/>
    <p:sldId id="2043" r:id="rId36"/>
    <p:sldId id="2141" r:id="rId37"/>
    <p:sldId id="2142" r:id="rId38"/>
    <p:sldId id="2143" r:id="rId39"/>
    <p:sldId id="2144" r:id="rId40"/>
    <p:sldId id="2044" r:id="rId41"/>
    <p:sldId id="2045" r:id="rId42"/>
    <p:sldId id="2046" r:id="rId43"/>
    <p:sldId id="2047" r:id="rId44"/>
    <p:sldId id="2048" r:id="rId45"/>
    <p:sldId id="2049" r:id="rId46"/>
    <p:sldId id="2050" r:id="rId47"/>
    <p:sldId id="2117" r:id="rId48"/>
    <p:sldId id="2052" r:id="rId49"/>
    <p:sldId id="2053" r:id="rId50"/>
    <p:sldId id="2054" r:id="rId51"/>
    <p:sldId id="2055" r:id="rId52"/>
    <p:sldId id="2056" r:id="rId53"/>
    <p:sldId id="2057" r:id="rId54"/>
    <p:sldId id="2058" r:id="rId55"/>
    <p:sldId id="2060" r:id="rId56"/>
    <p:sldId id="2061" r:id="rId57"/>
    <p:sldId id="2062" r:id="rId58"/>
    <p:sldId id="2063" r:id="rId59"/>
    <p:sldId id="2064" r:id="rId60"/>
    <p:sldId id="2065" r:id="rId61"/>
    <p:sldId id="2066" r:id="rId62"/>
    <p:sldId id="2067" r:id="rId63"/>
    <p:sldId id="2119" r:id="rId64"/>
    <p:sldId id="2068" r:id="rId65"/>
    <p:sldId id="2146" r:id="rId66"/>
    <p:sldId id="2071" r:id="rId67"/>
    <p:sldId id="2072" r:id="rId68"/>
    <p:sldId id="2073" r:id="rId69"/>
    <p:sldId id="2074" r:id="rId70"/>
    <p:sldId id="2075" r:id="rId71"/>
    <p:sldId id="2076" r:id="rId72"/>
    <p:sldId id="2120" r:id="rId73"/>
    <p:sldId id="2147" r:id="rId74"/>
    <p:sldId id="2080" r:id="rId75"/>
    <p:sldId id="2199" r:id="rId76"/>
    <p:sldId id="2083" r:id="rId77"/>
    <p:sldId id="2118" r:id="rId78"/>
    <p:sldId id="2243" r:id="rId79"/>
    <p:sldId id="2239" r:id="rId80"/>
    <p:sldId id="2242" r:id="rId81"/>
    <p:sldId id="2244" r:id="rId82"/>
    <p:sldId id="2237" r:id="rId83"/>
    <p:sldId id="2194" r:id="rId84"/>
  </p:sldIdLst>
  <p:sldSz cx="9144000" cy="6858000" type="screen4x3"/>
  <p:notesSz cx="7077075" cy="9363075"/>
  <p:custDataLst>
    <p:tags r:id="rId87"/>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guide id="3" orient="horz" pos="2949">
          <p15:clr>
            <a:srgbClr val="A4A3A4"/>
          </p15:clr>
        </p15:guide>
        <p15:guide id="4"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ckard, Stefany" initials="DS" lastIdx="2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C234"/>
    <a:srgbClr val="E7F6EF"/>
    <a:srgbClr val="00B0F0"/>
    <a:srgbClr val="659A2A"/>
    <a:srgbClr val="CAE8AA"/>
    <a:srgbClr val="E4E4E4"/>
    <a:srgbClr val="000000"/>
    <a:srgbClr val="D9F5FF"/>
    <a:srgbClr val="8BE1FF"/>
    <a:srgbClr val="0000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63730" autoAdjust="0"/>
  </p:normalViewPr>
  <p:slideViewPr>
    <p:cSldViewPr>
      <p:cViewPr varScale="1">
        <p:scale>
          <a:sx n="69" d="100"/>
          <a:sy n="69" d="100"/>
        </p:scale>
        <p:origin x="-28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3376"/>
    </p:cViewPr>
  </p:sorterViewPr>
  <p:notesViewPr>
    <p:cSldViewPr>
      <p:cViewPr varScale="1">
        <p:scale>
          <a:sx n="62" d="100"/>
          <a:sy n="62" d="100"/>
        </p:scale>
        <p:origin x="-1620" y="-78"/>
      </p:cViewPr>
      <p:guideLst>
        <p:guide orient="horz" pos="2928"/>
        <p:guide orient="horz" pos="2949"/>
        <p:guide pos="2208"/>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73"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652B8-FA25-4842-97CE-B658FFE8EAD7}" type="doc">
      <dgm:prSet loTypeId="urn:microsoft.com/office/officeart/2005/8/layout/radial6" loCatId="cycle" qsTypeId="urn:microsoft.com/office/officeart/2005/8/quickstyle/3d3" qsCatId="3D" csTypeId="urn:microsoft.com/office/officeart/2005/8/colors/accent2_2" csCatId="accent2" phldr="1"/>
      <dgm:spPr/>
      <dgm:t>
        <a:bodyPr/>
        <a:lstStyle/>
        <a:p>
          <a:endParaRPr lang="en-US"/>
        </a:p>
      </dgm:t>
    </dgm:pt>
    <dgm:pt modelId="{16011FDB-FA77-4926-BE08-86EDA285AFFD}">
      <dgm:prSet phldrT="[Text]"/>
      <dgm:spPr>
        <a:solidFill>
          <a:srgbClr val="0070C0"/>
        </a:solidFill>
      </dgm:spPr>
      <dgm:t>
        <a:bodyPr/>
        <a:lstStyle/>
        <a:p>
          <a:r>
            <a:rPr lang="en-US" dirty="0" smtClean="0">
              <a:latin typeface="Arial" panose="020B0604020202020204" pitchFamily="34" charset="0"/>
              <a:cs typeface="Arial" panose="020B0604020202020204" pitchFamily="34" charset="0"/>
            </a:rPr>
            <a:t>ELA Standards</a:t>
          </a:r>
          <a:endParaRPr lang="en-US" dirty="0">
            <a:latin typeface="Arial" panose="020B0604020202020204" pitchFamily="34" charset="0"/>
            <a:cs typeface="Arial" panose="020B0604020202020204" pitchFamily="34" charset="0"/>
          </a:endParaRPr>
        </a:p>
      </dgm:t>
    </dgm:pt>
    <dgm:pt modelId="{75F3A68E-8350-4AF4-957C-72E3592DB270}" type="parTrans" cxnId="{465B2772-6E68-49F7-9CD7-590BBAF72A49}">
      <dgm:prSet/>
      <dgm:spPr/>
      <dgm:t>
        <a:bodyPr/>
        <a:lstStyle/>
        <a:p>
          <a:endParaRPr lang="en-US"/>
        </a:p>
      </dgm:t>
    </dgm:pt>
    <dgm:pt modelId="{638F5E3B-6C08-468E-ABB5-C0950CACAA3C}" type="sibTrans" cxnId="{465B2772-6E68-49F7-9CD7-590BBAF72A49}">
      <dgm:prSet/>
      <dgm:spPr/>
      <dgm:t>
        <a:bodyPr/>
        <a:lstStyle/>
        <a:p>
          <a:endParaRPr lang="en-US"/>
        </a:p>
      </dgm:t>
    </dgm:pt>
    <dgm:pt modelId="{F5C68D69-049F-4DBB-A34B-D27FB070E974}">
      <dgm:prSet phldrT="[Text]"/>
      <dgm:spPr>
        <a:solidFill>
          <a:srgbClr val="0070C0"/>
        </a:solidFill>
      </dgm:spPr>
      <dgm:t>
        <a:bodyPr/>
        <a:lstStyle/>
        <a:p>
          <a:r>
            <a:rPr lang="en-US" dirty="0" smtClean="0">
              <a:latin typeface="Arial" panose="020B0604020202020204" pitchFamily="34" charset="0"/>
              <a:cs typeface="Arial" panose="020B0604020202020204" pitchFamily="34" charset="0"/>
            </a:rPr>
            <a:t>Reading</a:t>
          </a:r>
          <a:endParaRPr lang="en-US" dirty="0">
            <a:latin typeface="Arial" panose="020B0604020202020204" pitchFamily="34" charset="0"/>
            <a:cs typeface="Arial" panose="020B0604020202020204" pitchFamily="34" charset="0"/>
          </a:endParaRPr>
        </a:p>
      </dgm:t>
    </dgm:pt>
    <dgm:pt modelId="{793F4465-82BB-4C7B-81BD-8BC865E05D39}" type="parTrans" cxnId="{E68D19D2-1ADF-4A7A-A9F9-58F44DD791F7}">
      <dgm:prSet/>
      <dgm:spPr/>
      <dgm:t>
        <a:bodyPr/>
        <a:lstStyle/>
        <a:p>
          <a:endParaRPr lang="en-US"/>
        </a:p>
      </dgm:t>
    </dgm:pt>
    <dgm:pt modelId="{4550BB12-60BC-454D-8826-42DA1B8F5B2F}" type="sibTrans" cxnId="{E68D19D2-1ADF-4A7A-A9F9-58F44DD791F7}">
      <dgm:prSet/>
      <dgm:spPr/>
      <dgm:t>
        <a:bodyPr/>
        <a:lstStyle/>
        <a:p>
          <a:endParaRPr lang="en-US"/>
        </a:p>
      </dgm:t>
    </dgm:pt>
    <dgm:pt modelId="{E4F8944B-4FFE-4E78-857A-F2004B4392EE}">
      <dgm:prSet phldrT="[Text]"/>
      <dgm:spPr>
        <a:solidFill>
          <a:srgbClr val="0070C0"/>
        </a:solidFill>
      </dgm:spPr>
      <dgm:t>
        <a:bodyPr/>
        <a:lstStyle/>
        <a:p>
          <a:r>
            <a:rPr lang="en-US" dirty="0" smtClean="0">
              <a:latin typeface="Arial" panose="020B0604020202020204" pitchFamily="34" charset="0"/>
              <a:cs typeface="Arial" panose="020B0604020202020204" pitchFamily="34" charset="0"/>
            </a:rPr>
            <a:t>Writing</a:t>
          </a:r>
          <a:endParaRPr lang="en-US" dirty="0">
            <a:latin typeface="Arial" panose="020B0604020202020204" pitchFamily="34" charset="0"/>
            <a:cs typeface="Arial" panose="020B0604020202020204" pitchFamily="34" charset="0"/>
          </a:endParaRPr>
        </a:p>
      </dgm:t>
    </dgm:pt>
    <dgm:pt modelId="{5B68ADA1-55EF-48DC-9C62-2DF0C033CFD0}" type="parTrans" cxnId="{EA25E263-7345-4DDD-97D3-352330FAE37E}">
      <dgm:prSet/>
      <dgm:spPr/>
      <dgm:t>
        <a:bodyPr/>
        <a:lstStyle/>
        <a:p>
          <a:endParaRPr lang="en-US"/>
        </a:p>
      </dgm:t>
    </dgm:pt>
    <dgm:pt modelId="{A87ED296-E37C-4D16-B928-5ABBC68A78D0}" type="sibTrans" cxnId="{EA25E263-7345-4DDD-97D3-352330FAE37E}">
      <dgm:prSet/>
      <dgm:spPr/>
      <dgm:t>
        <a:bodyPr/>
        <a:lstStyle/>
        <a:p>
          <a:endParaRPr lang="en-US"/>
        </a:p>
      </dgm:t>
    </dgm:pt>
    <dgm:pt modelId="{ABD77489-E061-4AE6-8231-5DC2F9F6E86B}">
      <dgm:prSet phldrT="[Text]"/>
      <dgm:spPr>
        <a:solidFill>
          <a:srgbClr val="0070C0"/>
        </a:solidFill>
      </dgm:spPr>
      <dgm:t>
        <a:bodyPr/>
        <a:lstStyle/>
        <a:p>
          <a:r>
            <a:rPr lang="en-US" dirty="0" smtClean="0">
              <a:latin typeface="Arial" panose="020B0604020202020204" pitchFamily="34" charset="0"/>
              <a:cs typeface="Arial" panose="020B0604020202020204" pitchFamily="34" charset="0"/>
            </a:rPr>
            <a:t>Speaking and Listening</a:t>
          </a:r>
          <a:endParaRPr lang="en-US" dirty="0">
            <a:latin typeface="Arial" panose="020B0604020202020204" pitchFamily="34" charset="0"/>
            <a:cs typeface="Arial" panose="020B0604020202020204" pitchFamily="34" charset="0"/>
          </a:endParaRPr>
        </a:p>
      </dgm:t>
    </dgm:pt>
    <dgm:pt modelId="{76D0799A-2711-486F-B09D-D5599E41766B}" type="parTrans" cxnId="{7C953FAE-76EA-4DB9-9BD6-5624789F237C}">
      <dgm:prSet/>
      <dgm:spPr/>
      <dgm:t>
        <a:bodyPr/>
        <a:lstStyle/>
        <a:p>
          <a:endParaRPr lang="en-US"/>
        </a:p>
      </dgm:t>
    </dgm:pt>
    <dgm:pt modelId="{90C80C28-2067-4CF0-8059-A4ED57B1FBC6}" type="sibTrans" cxnId="{7C953FAE-76EA-4DB9-9BD6-5624789F237C}">
      <dgm:prSet/>
      <dgm:spPr/>
      <dgm:t>
        <a:bodyPr/>
        <a:lstStyle/>
        <a:p>
          <a:endParaRPr lang="en-US"/>
        </a:p>
      </dgm:t>
    </dgm:pt>
    <dgm:pt modelId="{E9201F22-B9D9-4C32-90F5-7F2515B68AC3}">
      <dgm:prSet phldrT="[Text]"/>
      <dgm:spPr>
        <a:solidFill>
          <a:srgbClr val="0070C0"/>
        </a:solidFill>
      </dgm:spPr>
      <dgm:t>
        <a:bodyPr/>
        <a:lstStyle/>
        <a:p>
          <a:r>
            <a:rPr lang="en-US" dirty="0" smtClean="0">
              <a:latin typeface="Arial" panose="020B0604020202020204" pitchFamily="34" charset="0"/>
              <a:cs typeface="Arial" panose="020B0604020202020204" pitchFamily="34" charset="0"/>
            </a:rPr>
            <a:t>Language</a:t>
          </a:r>
          <a:endParaRPr lang="en-US" dirty="0">
            <a:latin typeface="Arial" panose="020B0604020202020204" pitchFamily="34" charset="0"/>
            <a:cs typeface="Arial" panose="020B0604020202020204" pitchFamily="34" charset="0"/>
          </a:endParaRPr>
        </a:p>
      </dgm:t>
    </dgm:pt>
    <dgm:pt modelId="{1FCF68FD-12F5-4592-A22B-06D022C368D3}" type="parTrans" cxnId="{FE1A148C-EC41-485C-B080-7492656226A9}">
      <dgm:prSet/>
      <dgm:spPr/>
      <dgm:t>
        <a:bodyPr/>
        <a:lstStyle/>
        <a:p>
          <a:endParaRPr lang="en-US"/>
        </a:p>
      </dgm:t>
    </dgm:pt>
    <dgm:pt modelId="{BF8714AF-A591-4087-A238-9D42A6F28B80}" type="sibTrans" cxnId="{FE1A148C-EC41-485C-B080-7492656226A9}">
      <dgm:prSet/>
      <dgm:spPr/>
      <dgm:t>
        <a:bodyPr/>
        <a:lstStyle/>
        <a:p>
          <a:endParaRPr lang="en-US"/>
        </a:p>
      </dgm:t>
    </dgm:pt>
    <dgm:pt modelId="{A463CC57-A82D-4AF7-8501-11BD13EEC340}" type="pres">
      <dgm:prSet presAssocID="{3F3652B8-FA25-4842-97CE-B658FFE8EAD7}" presName="Name0" presStyleCnt="0">
        <dgm:presLayoutVars>
          <dgm:chMax val="1"/>
          <dgm:dir/>
          <dgm:animLvl val="ctr"/>
          <dgm:resizeHandles val="exact"/>
        </dgm:presLayoutVars>
      </dgm:prSet>
      <dgm:spPr/>
      <dgm:t>
        <a:bodyPr/>
        <a:lstStyle/>
        <a:p>
          <a:endParaRPr lang="en-US"/>
        </a:p>
      </dgm:t>
    </dgm:pt>
    <dgm:pt modelId="{F940EF43-B4FD-4707-93B2-2370493D5549}" type="pres">
      <dgm:prSet presAssocID="{16011FDB-FA77-4926-BE08-86EDA285AFFD}" presName="centerShape" presStyleLbl="node0" presStyleIdx="0" presStyleCnt="1"/>
      <dgm:spPr/>
      <dgm:t>
        <a:bodyPr/>
        <a:lstStyle/>
        <a:p>
          <a:endParaRPr lang="en-US"/>
        </a:p>
      </dgm:t>
    </dgm:pt>
    <dgm:pt modelId="{F3D485BC-F38F-4370-B446-8F17EA876B98}" type="pres">
      <dgm:prSet presAssocID="{F5C68D69-049F-4DBB-A34B-D27FB070E974}" presName="node" presStyleLbl="node1" presStyleIdx="0" presStyleCnt="4">
        <dgm:presLayoutVars>
          <dgm:bulletEnabled val="1"/>
        </dgm:presLayoutVars>
      </dgm:prSet>
      <dgm:spPr/>
      <dgm:t>
        <a:bodyPr/>
        <a:lstStyle/>
        <a:p>
          <a:endParaRPr lang="en-US"/>
        </a:p>
      </dgm:t>
    </dgm:pt>
    <dgm:pt modelId="{4EB93507-B14D-4668-AFFF-CD771CCDD797}" type="pres">
      <dgm:prSet presAssocID="{F5C68D69-049F-4DBB-A34B-D27FB070E974}" presName="dummy" presStyleCnt="0"/>
      <dgm:spPr/>
    </dgm:pt>
    <dgm:pt modelId="{EDA5D449-601E-4089-BDD9-CEBC78505C79}" type="pres">
      <dgm:prSet presAssocID="{4550BB12-60BC-454D-8826-42DA1B8F5B2F}" presName="sibTrans" presStyleLbl="sibTrans2D1" presStyleIdx="0" presStyleCnt="4"/>
      <dgm:spPr/>
      <dgm:t>
        <a:bodyPr/>
        <a:lstStyle/>
        <a:p>
          <a:endParaRPr lang="en-US"/>
        </a:p>
      </dgm:t>
    </dgm:pt>
    <dgm:pt modelId="{363313C8-D953-4E41-8449-C17D6F1472DD}" type="pres">
      <dgm:prSet presAssocID="{E4F8944B-4FFE-4E78-857A-F2004B4392EE}" presName="node" presStyleLbl="node1" presStyleIdx="1" presStyleCnt="4">
        <dgm:presLayoutVars>
          <dgm:bulletEnabled val="1"/>
        </dgm:presLayoutVars>
      </dgm:prSet>
      <dgm:spPr/>
      <dgm:t>
        <a:bodyPr/>
        <a:lstStyle/>
        <a:p>
          <a:endParaRPr lang="en-US"/>
        </a:p>
      </dgm:t>
    </dgm:pt>
    <dgm:pt modelId="{23A2E3F8-E0F0-4B88-97B4-D5641CCA31B1}" type="pres">
      <dgm:prSet presAssocID="{E4F8944B-4FFE-4E78-857A-F2004B4392EE}" presName="dummy" presStyleCnt="0"/>
      <dgm:spPr/>
    </dgm:pt>
    <dgm:pt modelId="{EFC72B1B-9A46-48E8-B78D-75379D05E988}" type="pres">
      <dgm:prSet presAssocID="{A87ED296-E37C-4D16-B928-5ABBC68A78D0}" presName="sibTrans" presStyleLbl="sibTrans2D1" presStyleIdx="1" presStyleCnt="4"/>
      <dgm:spPr/>
      <dgm:t>
        <a:bodyPr/>
        <a:lstStyle/>
        <a:p>
          <a:endParaRPr lang="en-US"/>
        </a:p>
      </dgm:t>
    </dgm:pt>
    <dgm:pt modelId="{725FFEAD-CB3C-4B15-9435-07BFAE2A3FFA}" type="pres">
      <dgm:prSet presAssocID="{ABD77489-E061-4AE6-8231-5DC2F9F6E86B}" presName="node" presStyleLbl="node1" presStyleIdx="2" presStyleCnt="4">
        <dgm:presLayoutVars>
          <dgm:bulletEnabled val="1"/>
        </dgm:presLayoutVars>
      </dgm:prSet>
      <dgm:spPr/>
      <dgm:t>
        <a:bodyPr/>
        <a:lstStyle/>
        <a:p>
          <a:endParaRPr lang="en-US"/>
        </a:p>
      </dgm:t>
    </dgm:pt>
    <dgm:pt modelId="{080750F8-F898-4897-89C8-3366561CD303}" type="pres">
      <dgm:prSet presAssocID="{ABD77489-E061-4AE6-8231-5DC2F9F6E86B}" presName="dummy" presStyleCnt="0"/>
      <dgm:spPr/>
    </dgm:pt>
    <dgm:pt modelId="{AD0E1DAA-CCF5-4436-A005-89FAF2B5D5E4}" type="pres">
      <dgm:prSet presAssocID="{90C80C28-2067-4CF0-8059-A4ED57B1FBC6}" presName="sibTrans" presStyleLbl="sibTrans2D1" presStyleIdx="2" presStyleCnt="4"/>
      <dgm:spPr/>
      <dgm:t>
        <a:bodyPr/>
        <a:lstStyle/>
        <a:p>
          <a:endParaRPr lang="en-US"/>
        </a:p>
      </dgm:t>
    </dgm:pt>
    <dgm:pt modelId="{93D64134-AF58-4D78-93F4-B345E17705F6}" type="pres">
      <dgm:prSet presAssocID="{E9201F22-B9D9-4C32-90F5-7F2515B68AC3}" presName="node" presStyleLbl="node1" presStyleIdx="3" presStyleCnt="4">
        <dgm:presLayoutVars>
          <dgm:bulletEnabled val="1"/>
        </dgm:presLayoutVars>
      </dgm:prSet>
      <dgm:spPr/>
      <dgm:t>
        <a:bodyPr/>
        <a:lstStyle/>
        <a:p>
          <a:endParaRPr lang="en-US"/>
        </a:p>
      </dgm:t>
    </dgm:pt>
    <dgm:pt modelId="{5744DD3D-CF5A-4F75-B335-8675A1BBBE6A}" type="pres">
      <dgm:prSet presAssocID="{E9201F22-B9D9-4C32-90F5-7F2515B68AC3}" presName="dummy" presStyleCnt="0"/>
      <dgm:spPr/>
    </dgm:pt>
    <dgm:pt modelId="{7E1D0F95-F7F7-4ED6-8B3E-B857A9248D98}" type="pres">
      <dgm:prSet presAssocID="{BF8714AF-A591-4087-A238-9D42A6F28B80}" presName="sibTrans" presStyleLbl="sibTrans2D1" presStyleIdx="3" presStyleCnt="4"/>
      <dgm:spPr/>
      <dgm:t>
        <a:bodyPr/>
        <a:lstStyle/>
        <a:p>
          <a:endParaRPr lang="en-US"/>
        </a:p>
      </dgm:t>
    </dgm:pt>
  </dgm:ptLst>
  <dgm:cxnLst>
    <dgm:cxn modelId="{E68D19D2-1ADF-4A7A-A9F9-58F44DD791F7}" srcId="{16011FDB-FA77-4926-BE08-86EDA285AFFD}" destId="{F5C68D69-049F-4DBB-A34B-D27FB070E974}" srcOrd="0" destOrd="0" parTransId="{793F4465-82BB-4C7B-81BD-8BC865E05D39}" sibTransId="{4550BB12-60BC-454D-8826-42DA1B8F5B2F}"/>
    <dgm:cxn modelId="{7E2663C4-AFF0-42DE-A94C-A1530CCAFD56}" type="presOf" srcId="{A87ED296-E37C-4D16-B928-5ABBC68A78D0}" destId="{EFC72B1B-9A46-48E8-B78D-75379D05E988}" srcOrd="0" destOrd="0" presId="urn:microsoft.com/office/officeart/2005/8/layout/radial6"/>
    <dgm:cxn modelId="{690DEEEC-E74B-420B-A5CD-83C3DE95E788}" type="presOf" srcId="{ABD77489-E061-4AE6-8231-5DC2F9F6E86B}" destId="{725FFEAD-CB3C-4B15-9435-07BFAE2A3FFA}" srcOrd="0" destOrd="0" presId="urn:microsoft.com/office/officeart/2005/8/layout/radial6"/>
    <dgm:cxn modelId="{067628B1-2A05-4BAD-8372-5C683B303B53}" type="presOf" srcId="{3F3652B8-FA25-4842-97CE-B658FFE8EAD7}" destId="{A463CC57-A82D-4AF7-8501-11BD13EEC340}" srcOrd="0" destOrd="0" presId="urn:microsoft.com/office/officeart/2005/8/layout/radial6"/>
    <dgm:cxn modelId="{465B2772-6E68-49F7-9CD7-590BBAF72A49}" srcId="{3F3652B8-FA25-4842-97CE-B658FFE8EAD7}" destId="{16011FDB-FA77-4926-BE08-86EDA285AFFD}" srcOrd="0" destOrd="0" parTransId="{75F3A68E-8350-4AF4-957C-72E3592DB270}" sibTransId="{638F5E3B-6C08-468E-ABB5-C0950CACAA3C}"/>
    <dgm:cxn modelId="{3550ED7B-FC61-48E7-B36C-FE5F239DAE95}" type="presOf" srcId="{16011FDB-FA77-4926-BE08-86EDA285AFFD}" destId="{F940EF43-B4FD-4707-93B2-2370493D5549}" srcOrd="0" destOrd="0" presId="urn:microsoft.com/office/officeart/2005/8/layout/radial6"/>
    <dgm:cxn modelId="{A5C813BF-B384-471C-8BCE-AE40B39AFE04}" type="presOf" srcId="{E4F8944B-4FFE-4E78-857A-F2004B4392EE}" destId="{363313C8-D953-4E41-8449-C17D6F1472DD}" srcOrd="0" destOrd="0" presId="urn:microsoft.com/office/officeart/2005/8/layout/radial6"/>
    <dgm:cxn modelId="{FE1A148C-EC41-485C-B080-7492656226A9}" srcId="{16011FDB-FA77-4926-BE08-86EDA285AFFD}" destId="{E9201F22-B9D9-4C32-90F5-7F2515B68AC3}" srcOrd="3" destOrd="0" parTransId="{1FCF68FD-12F5-4592-A22B-06D022C368D3}" sibTransId="{BF8714AF-A591-4087-A238-9D42A6F28B80}"/>
    <dgm:cxn modelId="{5AFD06B4-A613-4D78-841C-860C8FEBBCF4}" type="presOf" srcId="{BF8714AF-A591-4087-A238-9D42A6F28B80}" destId="{7E1D0F95-F7F7-4ED6-8B3E-B857A9248D98}" srcOrd="0" destOrd="0" presId="urn:microsoft.com/office/officeart/2005/8/layout/radial6"/>
    <dgm:cxn modelId="{EA25E263-7345-4DDD-97D3-352330FAE37E}" srcId="{16011FDB-FA77-4926-BE08-86EDA285AFFD}" destId="{E4F8944B-4FFE-4E78-857A-F2004B4392EE}" srcOrd="1" destOrd="0" parTransId="{5B68ADA1-55EF-48DC-9C62-2DF0C033CFD0}" sibTransId="{A87ED296-E37C-4D16-B928-5ABBC68A78D0}"/>
    <dgm:cxn modelId="{566D5091-C4FE-4B32-BDCF-5E1E40DDA504}" type="presOf" srcId="{90C80C28-2067-4CF0-8059-A4ED57B1FBC6}" destId="{AD0E1DAA-CCF5-4436-A005-89FAF2B5D5E4}" srcOrd="0" destOrd="0" presId="urn:microsoft.com/office/officeart/2005/8/layout/radial6"/>
    <dgm:cxn modelId="{7564056C-8687-434C-A2DE-6D983F5F546A}" type="presOf" srcId="{E9201F22-B9D9-4C32-90F5-7F2515B68AC3}" destId="{93D64134-AF58-4D78-93F4-B345E17705F6}" srcOrd="0" destOrd="0" presId="urn:microsoft.com/office/officeart/2005/8/layout/radial6"/>
    <dgm:cxn modelId="{22896053-3FC1-465A-A76E-85E80684D486}" type="presOf" srcId="{F5C68D69-049F-4DBB-A34B-D27FB070E974}" destId="{F3D485BC-F38F-4370-B446-8F17EA876B98}" srcOrd="0" destOrd="0" presId="urn:microsoft.com/office/officeart/2005/8/layout/radial6"/>
    <dgm:cxn modelId="{7C953FAE-76EA-4DB9-9BD6-5624789F237C}" srcId="{16011FDB-FA77-4926-BE08-86EDA285AFFD}" destId="{ABD77489-E061-4AE6-8231-5DC2F9F6E86B}" srcOrd="2" destOrd="0" parTransId="{76D0799A-2711-486F-B09D-D5599E41766B}" sibTransId="{90C80C28-2067-4CF0-8059-A4ED57B1FBC6}"/>
    <dgm:cxn modelId="{869CB043-194D-4E7D-ACA4-9753DEA7C602}" type="presOf" srcId="{4550BB12-60BC-454D-8826-42DA1B8F5B2F}" destId="{EDA5D449-601E-4089-BDD9-CEBC78505C79}" srcOrd="0" destOrd="0" presId="urn:microsoft.com/office/officeart/2005/8/layout/radial6"/>
    <dgm:cxn modelId="{0A37B46E-EBEE-4B1A-83C3-0021D9A58BE3}" type="presParOf" srcId="{A463CC57-A82D-4AF7-8501-11BD13EEC340}" destId="{F940EF43-B4FD-4707-93B2-2370493D5549}" srcOrd="0" destOrd="0" presId="urn:microsoft.com/office/officeart/2005/8/layout/radial6"/>
    <dgm:cxn modelId="{CFE17D2B-9E0E-4128-9252-283CF484F672}" type="presParOf" srcId="{A463CC57-A82D-4AF7-8501-11BD13EEC340}" destId="{F3D485BC-F38F-4370-B446-8F17EA876B98}" srcOrd="1" destOrd="0" presId="urn:microsoft.com/office/officeart/2005/8/layout/radial6"/>
    <dgm:cxn modelId="{72B6513F-CC28-4DDE-8964-AAE9A929823B}" type="presParOf" srcId="{A463CC57-A82D-4AF7-8501-11BD13EEC340}" destId="{4EB93507-B14D-4668-AFFF-CD771CCDD797}" srcOrd="2" destOrd="0" presId="urn:microsoft.com/office/officeart/2005/8/layout/radial6"/>
    <dgm:cxn modelId="{3F9DD9CB-AB92-4B6E-B7B8-D88470668730}" type="presParOf" srcId="{A463CC57-A82D-4AF7-8501-11BD13EEC340}" destId="{EDA5D449-601E-4089-BDD9-CEBC78505C79}" srcOrd="3" destOrd="0" presId="urn:microsoft.com/office/officeart/2005/8/layout/radial6"/>
    <dgm:cxn modelId="{6EE1D01E-AA6D-46AD-8A18-3958C2BE121A}" type="presParOf" srcId="{A463CC57-A82D-4AF7-8501-11BD13EEC340}" destId="{363313C8-D953-4E41-8449-C17D6F1472DD}" srcOrd="4" destOrd="0" presId="urn:microsoft.com/office/officeart/2005/8/layout/radial6"/>
    <dgm:cxn modelId="{7D0FAAEB-4145-4F2B-B047-9FD54876F0FE}" type="presParOf" srcId="{A463CC57-A82D-4AF7-8501-11BD13EEC340}" destId="{23A2E3F8-E0F0-4B88-97B4-D5641CCA31B1}" srcOrd="5" destOrd="0" presId="urn:microsoft.com/office/officeart/2005/8/layout/radial6"/>
    <dgm:cxn modelId="{8742C767-AAD2-4536-8661-1B653DC2D8B6}" type="presParOf" srcId="{A463CC57-A82D-4AF7-8501-11BD13EEC340}" destId="{EFC72B1B-9A46-48E8-B78D-75379D05E988}" srcOrd="6" destOrd="0" presId="urn:microsoft.com/office/officeart/2005/8/layout/radial6"/>
    <dgm:cxn modelId="{D7FC52E2-EC0F-4316-958B-47A3EA10E91F}" type="presParOf" srcId="{A463CC57-A82D-4AF7-8501-11BD13EEC340}" destId="{725FFEAD-CB3C-4B15-9435-07BFAE2A3FFA}" srcOrd="7" destOrd="0" presId="urn:microsoft.com/office/officeart/2005/8/layout/radial6"/>
    <dgm:cxn modelId="{94163D75-98F0-4A08-AD72-90E0DABA1CD6}" type="presParOf" srcId="{A463CC57-A82D-4AF7-8501-11BD13EEC340}" destId="{080750F8-F898-4897-89C8-3366561CD303}" srcOrd="8" destOrd="0" presId="urn:microsoft.com/office/officeart/2005/8/layout/radial6"/>
    <dgm:cxn modelId="{2FD47176-1A26-407A-AC96-4B10CC2D61CA}" type="presParOf" srcId="{A463CC57-A82D-4AF7-8501-11BD13EEC340}" destId="{AD0E1DAA-CCF5-4436-A005-89FAF2B5D5E4}" srcOrd="9" destOrd="0" presId="urn:microsoft.com/office/officeart/2005/8/layout/radial6"/>
    <dgm:cxn modelId="{76AF5BDF-3FE2-4FF0-9835-065A68343BD5}" type="presParOf" srcId="{A463CC57-A82D-4AF7-8501-11BD13EEC340}" destId="{93D64134-AF58-4D78-93F4-B345E17705F6}" srcOrd="10" destOrd="0" presId="urn:microsoft.com/office/officeart/2005/8/layout/radial6"/>
    <dgm:cxn modelId="{E464EB86-2A07-4493-802A-B012693E1060}" type="presParOf" srcId="{A463CC57-A82D-4AF7-8501-11BD13EEC340}" destId="{5744DD3D-CF5A-4F75-B335-8675A1BBBE6A}" srcOrd="11" destOrd="0" presId="urn:microsoft.com/office/officeart/2005/8/layout/radial6"/>
    <dgm:cxn modelId="{B98C595A-4B7D-4993-92AD-2F8EA2B0C1EB}" type="presParOf" srcId="{A463CC57-A82D-4AF7-8501-11BD13EEC340}" destId="{7E1D0F95-F7F7-4ED6-8B3E-B857A9248D98}"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027ED6-1241-4582-B33B-02F92A2F82B5}" type="doc">
      <dgm:prSet loTypeId="urn:microsoft.com/office/officeart/2005/8/layout/process1" loCatId="process" qsTypeId="urn:microsoft.com/office/officeart/2005/8/quickstyle/simple1" qsCatId="simple" csTypeId="urn:microsoft.com/office/officeart/2005/8/colors/accent1_2" csCatId="accent1" phldr="1"/>
      <dgm:spPr/>
    </dgm:pt>
    <dgm:pt modelId="{26E3FF52-4EEB-45B1-8912-B6219F6BA2E9}" type="pres">
      <dgm:prSet presAssocID="{F6027ED6-1241-4582-B33B-02F92A2F82B5}" presName="Name0" presStyleCnt="0">
        <dgm:presLayoutVars>
          <dgm:dir/>
          <dgm:resizeHandles val="exact"/>
        </dgm:presLayoutVars>
      </dgm:prSet>
      <dgm:spPr/>
    </dgm:pt>
  </dgm:ptLst>
  <dgm:cxnLst>
    <dgm:cxn modelId="{F034225F-54B8-4076-9E81-6B6B0A23C0A1}" type="presOf" srcId="{F6027ED6-1241-4582-B33B-02F92A2F82B5}" destId="{26E3FF52-4EEB-45B1-8912-B6219F6BA2E9}"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D0A8CD-0074-4B3B-B02E-58F842E39BA5}" type="doc">
      <dgm:prSet loTypeId="urn:microsoft.com/office/officeart/2005/8/layout/hProcess9" loCatId="process" qsTypeId="urn:microsoft.com/office/officeart/2005/8/quickstyle/simple5" qsCatId="simple" csTypeId="urn:microsoft.com/office/officeart/2005/8/colors/accent6_3" csCatId="accent6" phldr="1"/>
      <dgm:spPr/>
    </dgm:pt>
    <dgm:pt modelId="{BD21351B-CEEA-4AD5-B792-159AC2B85DD9}">
      <dgm:prSet phldrT="[Text]"/>
      <dgm:spPr>
        <a:solidFill>
          <a:srgbClr val="43AEFF"/>
        </a:solidFill>
      </dgm:spPr>
      <dgm:t>
        <a:bodyPr/>
        <a:lstStyle/>
        <a:p>
          <a:r>
            <a:rPr lang="en-US" dirty="0" smtClean="0">
              <a:latin typeface="Arial" panose="020B0604020202020204" pitchFamily="34" charset="0"/>
              <a:cs typeface="Arial" panose="020B0604020202020204" pitchFamily="34" charset="0"/>
            </a:rPr>
            <a:t>Standards</a:t>
          </a:r>
          <a:endParaRPr lang="en-US" dirty="0">
            <a:latin typeface="Arial" panose="020B0604020202020204" pitchFamily="34" charset="0"/>
            <a:cs typeface="Arial" panose="020B0604020202020204" pitchFamily="34" charset="0"/>
          </a:endParaRPr>
        </a:p>
      </dgm:t>
    </dgm:pt>
    <dgm:pt modelId="{50BE90CE-50EA-49CE-93F8-57C827670FAE}" type="parTrans" cxnId="{D2775870-A883-400E-A09B-B89F9D335632}">
      <dgm:prSet/>
      <dgm:spPr/>
      <dgm:t>
        <a:bodyPr/>
        <a:lstStyle/>
        <a:p>
          <a:endParaRPr lang="en-US"/>
        </a:p>
      </dgm:t>
    </dgm:pt>
    <dgm:pt modelId="{EC23148B-C499-477E-AA32-88AE5BBD7A68}" type="sibTrans" cxnId="{D2775870-A883-400E-A09B-B89F9D335632}">
      <dgm:prSet/>
      <dgm:spPr/>
      <dgm:t>
        <a:bodyPr/>
        <a:lstStyle/>
        <a:p>
          <a:endParaRPr lang="en-US"/>
        </a:p>
      </dgm:t>
    </dgm:pt>
    <dgm:pt modelId="{870AED7C-B223-43C8-A696-B591884CE2D4}">
      <dgm:prSet phldrT="[Text]"/>
      <dgm:spPr>
        <a:solidFill>
          <a:srgbClr val="0070C0"/>
        </a:solidFill>
      </dgm:spPr>
      <dgm:t>
        <a:bodyPr/>
        <a:lstStyle/>
        <a:p>
          <a:r>
            <a:rPr lang="en-US" dirty="0" smtClean="0">
              <a:latin typeface="Arial" panose="020B0604020202020204" pitchFamily="34" charset="0"/>
              <a:cs typeface="Arial" panose="020B0604020202020204" pitchFamily="34" charset="0"/>
            </a:rPr>
            <a:t>Assets</a:t>
          </a:r>
          <a:endParaRPr lang="en-US" dirty="0">
            <a:latin typeface="Arial" panose="020B0604020202020204" pitchFamily="34" charset="0"/>
            <a:cs typeface="Arial" panose="020B0604020202020204" pitchFamily="34" charset="0"/>
          </a:endParaRPr>
        </a:p>
      </dgm:t>
    </dgm:pt>
    <dgm:pt modelId="{5E041F33-1B3A-4736-ADAE-831B3016B8D4}" type="parTrans" cxnId="{2DC58615-E5CB-489D-8D91-08C1912FFA1D}">
      <dgm:prSet/>
      <dgm:spPr/>
      <dgm:t>
        <a:bodyPr/>
        <a:lstStyle/>
        <a:p>
          <a:endParaRPr lang="en-US"/>
        </a:p>
      </dgm:t>
    </dgm:pt>
    <dgm:pt modelId="{3442600F-53AC-40CB-AC34-580C2AE4BA45}" type="sibTrans" cxnId="{2DC58615-E5CB-489D-8D91-08C1912FFA1D}">
      <dgm:prSet/>
      <dgm:spPr/>
      <dgm:t>
        <a:bodyPr/>
        <a:lstStyle/>
        <a:p>
          <a:endParaRPr lang="en-US"/>
        </a:p>
      </dgm:t>
    </dgm:pt>
    <dgm:pt modelId="{2F0E4FF9-6340-477B-9301-56C6C4E54F65}">
      <dgm:prSet phldrT="[Text]"/>
      <dgm:spPr>
        <a:solidFill>
          <a:srgbClr val="005A9E"/>
        </a:solidFill>
      </dgm:spPr>
      <dgm:t>
        <a:bodyPr/>
        <a:lstStyle/>
        <a:p>
          <a:r>
            <a:rPr lang="en-US" dirty="0" smtClean="0">
              <a:latin typeface="Arial" panose="020B0604020202020204" pitchFamily="34" charset="0"/>
              <a:cs typeface="Arial" panose="020B0604020202020204" pitchFamily="34" charset="0"/>
            </a:rPr>
            <a:t>Abilities</a:t>
          </a:r>
          <a:endParaRPr lang="en-US" dirty="0">
            <a:latin typeface="Arial" panose="020B0604020202020204" pitchFamily="34" charset="0"/>
            <a:cs typeface="Arial" panose="020B0604020202020204" pitchFamily="34" charset="0"/>
          </a:endParaRPr>
        </a:p>
      </dgm:t>
    </dgm:pt>
    <dgm:pt modelId="{444134E9-15EC-4826-8DD1-9B016936E694}" type="parTrans" cxnId="{20420F05-66E8-43B1-BD34-5DDDACED3052}">
      <dgm:prSet/>
      <dgm:spPr/>
      <dgm:t>
        <a:bodyPr/>
        <a:lstStyle/>
        <a:p>
          <a:endParaRPr lang="en-US"/>
        </a:p>
      </dgm:t>
    </dgm:pt>
    <dgm:pt modelId="{34486BB7-9068-4A55-8129-E4DCE37857DA}" type="sibTrans" cxnId="{20420F05-66E8-43B1-BD34-5DDDACED3052}">
      <dgm:prSet/>
      <dgm:spPr/>
      <dgm:t>
        <a:bodyPr/>
        <a:lstStyle/>
        <a:p>
          <a:endParaRPr lang="en-US"/>
        </a:p>
      </dgm:t>
    </dgm:pt>
    <dgm:pt modelId="{2AEF84CB-4F4C-478D-A782-E2E36B516205}">
      <dgm:prSet phldrT="[Text]"/>
      <dgm:spPr>
        <a:solidFill>
          <a:srgbClr val="008AF2"/>
        </a:solidFill>
      </dgm:spPr>
      <dgm:t>
        <a:bodyPr/>
        <a:lstStyle/>
        <a:p>
          <a:r>
            <a:rPr lang="en-US" dirty="0" smtClean="0">
              <a:latin typeface="Arial" panose="020B0604020202020204" pitchFamily="34" charset="0"/>
              <a:cs typeface="Arial" panose="020B0604020202020204" pitchFamily="34" charset="0"/>
            </a:rPr>
            <a:t>Associations</a:t>
          </a:r>
          <a:endParaRPr lang="en-US" dirty="0">
            <a:latin typeface="Arial" panose="020B0604020202020204" pitchFamily="34" charset="0"/>
            <a:cs typeface="Arial" panose="020B0604020202020204" pitchFamily="34" charset="0"/>
          </a:endParaRPr>
        </a:p>
      </dgm:t>
    </dgm:pt>
    <dgm:pt modelId="{65D05E03-E409-4F61-AD59-128979C9F4FB}" type="parTrans" cxnId="{FA468650-0D54-460E-8FF6-6802F8FFD003}">
      <dgm:prSet/>
      <dgm:spPr/>
      <dgm:t>
        <a:bodyPr/>
        <a:lstStyle/>
        <a:p>
          <a:endParaRPr lang="en-US"/>
        </a:p>
      </dgm:t>
    </dgm:pt>
    <dgm:pt modelId="{08BDFC27-8B25-4134-8F09-08B1195A1E50}" type="sibTrans" cxnId="{FA468650-0D54-460E-8FF6-6802F8FFD003}">
      <dgm:prSet/>
      <dgm:spPr/>
      <dgm:t>
        <a:bodyPr/>
        <a:lstStyle/>
        <a:p>
          <a:endParaRPr lang="en-US"/>
        </a:p>
      </dgm:t>
    </dgm:pt>
    <dgm:pt modelId="{750EE3B3-87F2-4EFC-BC4C-7E7808D03158}" type="pres">
      <dgm:prSet presAssocID="{7CD0A8CD-0074-4B3B-B02E-58F842E39BA5}" presName="CompostProcess" presStyleCnt="0">
        <dgm:presLayoutVars>
          <dgm:dir/>
          <dgm:resizeHandles val="exact"/>
        </dgm:presLayoutVars>
      </dgm:prSet>
      <dgm:spPr/>
    </dgm:pt>
    <dgm:pt modelId="{25A02B21-F501-4E8B-B609-0794210EAF21}" type="pres">
      <dgm:prSet presAssocID="{7CD0A8CD-0074-4B3B-B02E-58F842E39BA5}" presName="arrow" presStyleLbl="bgShp" presStyleIdx="0" presStyleCnt="1"/>
      <dgm:spPr/>
    </dgm:pt>
    <dgm:pt modelId="{F1C9AF16-3612-461E-B597-67CC41E5C2AC}" type="pres">
      <dgm:prSet presAssocID="{7CD0A8CD-0074-4B3B-B02E-58F842E39BA5}" presName="linearProcess" presStyleCnt="0"/>
      <dgm:spPr/>
    </dgm:pt>
    <dgm:pt modelId="{D4FAA7DA-BA3A-4985-AB0A-ED88991104AD}" type="pres">
      <dgm:prSet presAssocID="{BD21351B-CEEA-4AD5-B792-159AC2B85DD9}" presName="textNode" presStyleLbl="node1" presStyleIdx="0" presStyleCnt="4">
        <dgm:presLayoutVars>
          <dgm:bulletEnabled val="1"/>
        </dgm:presLayoutVars>
      </dgm:prSet>
      <dgm:spPr/>
      <dgm:t>
        <a:bodyPr/>
        <a:lstStyle/>
        <a:p>
          <a:endParaRPr lang="en-US"/>
        </a:p>
      </dgm:t>
    </dgm:pt>
    <dgm:pt modelId="{464EE703-C062-4135-916D-53CEAD98DA4A}" type="pres">
      <dgm:prSet presAssocID="{EC23148B-C499-477E-AA32-88AE5BBD7A68}" presName="sibTrans" presStyleCnt="0"/>
      <dgm:spPr/>
    </dgm:pt>
    <dgm:pt modelId="{3F5B90DB-CCF5-48FA-BEB4-FEA7F41F4CAC}" type="pres">
      <dgm:prSet presAssocID="{2AEF84CB-4F4C-478D-A782-E2E36B516205}" presName="textNode" presStyleLbl="node1" presStyleIdx="1" presStyleCnt="4">
        <dgm:presLayoutVars>
          <dgm:bulletEnabled val="1"/>
        </dgm:presLayoutVars>
      </dgm:prSet>
      <dgm:spPr/>
      <dgm:t>
        <a:bodyPr/>
        <a:lstStyle/>
        <a:p>
          <a:endParaRPr lang="en-US"/>
        </a:p>
      </dgm:t>
    </dgm:pt>
    <dgm:pt modelId="{3CAA9F26-6510-457F-8566-83CE0056B5ED}" type="pres">
      <dgm:prSet presAssocID="{08BDFC27-8B25-4134-8F09-08B1195A1E50}" presName="sibTrans" presStyleCnt="0"/>
      <dgm:spPr/>
    </dgm:pt>
    <dgm:pt modelId="{625049BE-711D-4BC7-9BE2-2CFCB7873EC9}" type="pres">
      <dgm:prSet presAssocID="{870AED7C-B223-43C8-A696-B591884CE2D4}" presName="textNode" presStyleLbl="node1" presStyleIdx="2" presStyleCnt="4">
        <dgm:presLayoutVars>
          <dgm:bulletEnabled val="1"/>
        </dgm:presLayoutVars>
      </dgm:prSet>
      <dgm:spPr/>
      <dgm:t>
        <a:bodyPr/>
        <a:lstStyle/>
        <a:p>
          <a:endParaRPr lang="en-US"/>
        </a:p>
      </dgm:t>
    </dgm:pt>
    <dgm:pt modelId="{8C8AE796-9384-4DF6-B8B8-794C6FAB4B36}" type="pres">
      <dgm:prSet presAssocID="{3442600F-53AC-40CB-AC34-580C2AE4BA45}" presName="sibTrans" presStyleCnt="0"/>
      <dgm:spPr/>
    </dgm:pt>
    <dgm:pt modelId="{712077B8-BE14-47DD-B309-0FB0F237E401}" type="pres">
      <dgm:prSet presAssocID="{2F0E4FF9-6340-477B-9301-56C6C4E54F65}" presName="textNode" presStyleLbl="node1" presStyleIdx="3" presStyleCnt="4">
        <dgm:presLayoutVars>
          <dgm:bulletEnabled val="1"/>
        </dgm:presLayoutVars>
      </dgm:prSet>
      <dgm:spPr/>
      <dgm:t>
        <a:bodyPr/>
        <a:lstStyle/>
        <a:p>
          <a:endParaRPr lang="en-US"/>
        </a:p>
      </dgm:t>
    </dgm:pt>
  </dgm:ptLst>
  <dgm:cxnLst>
    <dgm:cxn modelId="{D2775870-A883-400E-A09B-B89F9D335632}" srcId="{7CD0A8CD-0074-4B3B-B02E-58F842E39BA5}" destId="{BD21351B-CEEA-4AD5-B792-159AC2B85DD9}" srcOrd="0" destOrd="0" parTransId="{50BE90CE-50EA-49CE-93F8-57C827670FAE}" sibTransId="{EC23148B-C499-477E-AA32-88AE5BBD7A68}"/>
    <dgm:cxn modelId="{18F90226-8A23-4F25-AB60-CDE36ACD6DCD}" type="presOf" srcId="{7CD0A8CD-0074-4B3B-B02E-58F842E39BA5}" destId="{750EE3B3-87F2-4EFC-BC4C-7E7808D03158}" srcOrd="0" destOrd="0" presId="urn:microsoft.com/office/officeart/2005/8/layout/hProcess9"/>
    <dgm:cxn modelId="{FA468650-0D54-460E-8FF6-6802F8FFD003}" srcId="{7CD0A8CD-0074-4B3B-B02E-58F842E39BA5}" destId="{2AEF84CB-4F4C-478D-A782-E2E36B516205}" srcOrd="1" destOrd="0" parTransId="{65D05E03-E409-4F61-AD59-128979C9F4FB}" sibTransId="{08BDFC27-8B25-4134-8F09-08B1195A1E50}"/>
    <dgm:cxn modelId="{C317D863-F543-454A-8F3C-B2DA6405F2CB}" type="presOf" srcId="{2AEF84CB-4F4C-478D-A782-E2E36B516205}" destId="{3F5B90DB-CCF5-48FA-BEB4-FEA7F41F4CAC}" srcOrd="0" destOrd="0" presId="urn:microsoft.com/office/officeart/2005/8/layout/hProcess9"/>
    <dgm:cxn modelId="{52D5024D-8C41-4F8B-8558-60E2522B8744}" type="presOf" srcId="{BD21351B-CEEA-4AD5-B792-159AC2B85DD9}" destId="{D4FAA7DA-BA3A-4985-AB0A-ED88991104AD}" srcOrd="0" destOrd="0" presId="urn:microsoft.com/office/officeart/2005/8/layout/hProcess9"/>
    <dgm:cxn modelId="{2DC58615-E5CB-489D-8D91-08C1912FFA1D}" srcId="{7CD0A8CD-0074-4B3B-B02E-58F842E39BA5}" destId="{870AED7C-B223-43C8-A696-B591884CE2D4}" srcOrd="2" destOrd="0" parTransId="{5E041F33-1B3A-4736-ADAE-831B3016B8D4}" sibTransId="{3442600F-53AC-40CB-AC34-580C2AE4BA45}"/>
    <dgm:cxn modelId="{27C98B7C-F736-48BF-B8BA-FF87FC1259A0}" type="presOf" srcId="{2F0E4FF9-6340-477B-9301-56C6C4E54F65}" destId="{712077B8-BE14-47DD-B309-0FB0F237E401}" srcOrd="0" destOrd="0" presId="urn:microsoft.com/office/officeart/2005/8/layout/hProcess9"/>
    <dgm:cxn modelId="{20420F05-66E8-43B1-BD34-5DDDACED3052}" srcId="{7CD0A8CD-0074-4B3B-B02E-58F842E39BA5}" destId="{2F0E4FF9-6340-477B-9301-56C6C4E54F65}" srcOrd="3" destOrd="0" parTransId="{444134E9-15EC-4826-8DD1-9B016936E694}" sibTransId="{34486BB7-9068-4A55-8129-E4DCE37857DA}"/>
    <dgm:cxn modelId="{CEE90773-4E7B-473D-98F4-A3596DE2E1E4}" type="presOf" srcId="{870AED7C-B223-43C8-A696-B591884CE2D4}" destId="{625049BE-711D-4BC7-9BE2-2CFCB7873EC9}" srcOrd="0" destOrd="0" presId="urn:microsoft.com/office/officeart/2005/8/layout/hProcess9"/>
    <dgm:cxn modelId="{647838CB-0BA5-4D2C-96AB-9A5651D9BEBA}" type="presParOf" srcId="{750EE3B3-87F2-4EFC-BC4C-7E7808D03158}" destId="{25A02B21-F501-4E8B-B609-0794210EAF21}" srcOrd="0" destOrd="0" presId="urn:microsoft.com/office/officeart/2005/8/layout/hProcess9"/>
    <dgm:cxn modelId="{E2AC023E-ECF8-4F75-B239-CAD671ED002F}" type="presParOf" srcId="{750EE3B3-87F2-4EFC-BC4C-7E7808D03158}" destId="{F1C9AF16-3612-461E-B597-67CC41E5C2AC}" srcOrd="1" destOrd="0" presId="urn:microsoft.com/office/officeart/2005/8/layout/hProcess9"/>
    <dgm:cxn modelId="{3FDA1246-6BFC-47A5-B06A-8BA5A3264969}" type="presParOf" srcId="{F1C9AF16-3612-461E-B597-67CC41E5C2AC}" destId="{D4FAA7DA-BA3A-4985-AB0A-ED88991104AD}" srcOrd="0" destOrd="0" presId="urn:microsoft.com/office/officeart/2005/8/layout/hProcess9"/>
    <dgm:cxn modelId="{B9960D38-3914-4515-989D-48D04A708F13}" type="presParOf" srcId="{F1C9AF16-3612-461E-B597-67CC41E5C2AC}" destId="{464EE703-C062-4135-916D-53CEAD98DA4A}" srcOrd="1" destOrd="0" presId="urn:microsoft.com/office/officeart/2005/8/layout/hProcess9"/>
    <dgm:cxn modelId="{719859F6-A16F-4614-B253-08A06DC74508}" type="presParOf" srcId="{F1C9AF16-3612-461E-B597-67CC41E5C2AC}" destId="{3F5B90DB-CCF5-48FA-BEB4-FEA7F41F4CAC}" srcOrd="2" destOrd="0" presId="urn:microsoft.com/office/officeart/2005/8/layout/hProcess9"/>
    <dgm:cxn modelId="{5DC4DD98-3251-4393-A3FA-8F4E661732F2}" type="presParOf" srcId="{F1C9AF16-3612-461E-B597-67CC41E5C2AC}" destId="{3CAA9F26-6510-457F-8566-83CE0056B5ED}" srcOrd="3" destOrd="0" presId="urn:microsoft.com/office/officeart/2005/8/layout/hProcess9"/>
    <dgm:cxn modelId="{E6F053A1-06F5-4442-91C2-418353312C5C}" type="presParOf" srcId="{F1C9AF16-3612-461E-B597-67CC41E5C2AC}" destId="{625049BE-711D-4BC7-9BE2-2CFCB7873EC9}" srcOrd="4" destOrd="0" presId="urn:microsoft.com/office/officeart/2005/8/layout/hProcess9"/>
    <dgm:cxn modelId="{7443FDAF-8FD0-4B07-A049-370D6AD9C279}" type="presParOf" srcId="{F1C9AF16-3612-461E-B597-67CC41E5C2AC}" destId="{8C8AE796-9384-4DF6-B8B8-794C6FAB4B36}" srcOrd="5" destOrd="0" presId="urn:microsoft.com/office/officeart/2005/8/layout/hProcess9"/>
    <dgm:cxn modelId="{00C29F75-0935-4B44-8E06-0EF9DF17C97F}" type="presParOf" srcId="{F1C9AF16-3612-461E-B597-67CC41E5C2AC}" destId="{712077B8-BE14-47DD-B309-0FB0F237E40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EAF6308-F1D8-4DC6-A619-F939643CF4B5}" type="doc">
      <dgm:prSet loTypeId="urn:microsoft.com/office/officeart/2005/8/layout/default" loCatId="list" qsTypeId="urn:microsoft.com/office/officeart/2005/8/quickstyle/3d2" qsCatId="3D" csTypeId="urn:microsoft.com/office/officeart/2005/8/colors/accent6_2" csCatId="accent6" phldr="1"/>
      <dgm:spPr/>
      <dgm:t>
        <a:bodyPr/>
        <a:lstStyle/>
        <a:p>
          <a:endParaRPr lang="en-US"/>
        </a:p>
      </dgm:t>
    </dgm:pt>
    <dgm:pt modelId="{2E84C903-C594-4F2B-9B43-C012297A7ECE}">
      <dgm:prSet phldrT="[Text]" custT="1"/>
      <dgm:spPr>
        <a:solidFill>
          <a:srgbClr val="7030A0"/>
        </a:solidFill>
      </dgm:spPr>
      <dgm:t>
        <a:bodyPr/>
        <a:lstStyle/>
        <a:p>
          <a:pPr algn="ctr"/>
          <a:r>
            <a:rPr lang="en-US" sz="1800" dirty="0" smtClean="0">
              <a:latin typeface="Arial" panose="020B0604020202020204" pitchFamily="34" charset="0"/>
              <a:cs typeface="Arial" panose="020B0604020202020204" pitchFamily="34" charset="0"/>
            </a:rPr>
            <a:t>Are questions that can only be answered correctly by close reading of the text and demand careful attention to the text </a:t>
          </a:r>
          <a:endParaRPr lang="en-US" sz="1800" dirty="0">
            <a:latin typeface="Arial" panose="020B0604020202020204" pitchFamily="34" charset="0"/>
            <a:cs typeface="Arial" panose="020B0604020202020204" pitchFamily="34" charset="0"/>
          </a:endParaRPr>
        </a:p>
      </dgm:t>
    </dgm:pt>
    <dgm:pt modelId="{30C749D9-2626-4225-B9E2-FBA1B5143D57}" type="parTrans" cxnId="{87AF8161-C21D-4C49-9BFB-975ED0FC9846}">
      <dgm:prSet/>
      <dgm:spPr/>
      <dgm:t>
        <a:bodyPr/>
        <a:lstStyle/>
        <a:p>
          <a:pPr algn="ctr"/>
          <a:endParaRPr lang="en-US"/>
        </a:p>
      </dgm:t>
    </dgm:pt>
    <dgm:pt modelId="{8E7F748D-E775-4A72-9C12-6408DCEAC1AD}" type="sibTrans" cxnId="{87AF8161-C21D-4C49-9BFB-975ED0FC9846}">
      <dgm:prSet/>
      <dgm:spPr/>
      <dgm:t>
        <a:bodyPr/>
        <a:lstStyle/>
        <a:p>
          <a:pPr algn="ctr"/>
          <a:endParaRPr lang="en-US"/>
        </a:p>
      </dgm:t>
    </dgm:pt>
    <dgm:pt modelId="{7F62D59E-1379-42E2-83A2-C47FDB285C78}">
      <dgm:prSet phldrT="[Text]" custT="1"/>
      <dgm:spPr>
        <a:solidFill>
          <a:srgbClr val="7030A0"/>
        </a:solidFill>
      </dgm:spPr>
      <dgm:t>
        <a:bodyPr/>
        <a:lstStyle/>
        <a:p>
          <a:pPr algn="ctr"/>
          <a:r>
            <a:rPr lang="en-US" sz="1800" dirty="0" smtClean="0">
              <a:latin typeface="Arial" panose="020B0604020202020204" pitchFamily="34" charset="0"/>
              <a:cs typeface="Arial" panose="020B0604020202020204" pitchFamily="34" charset="0"/>
            </a:rPr>
            <a:t>Require an understanding that extends beyond recalling facts</a:t>
          </a:r>
          <a:endParaRPr lang="en-US" sz="1800" dirty="0">
            <a:latin typeface="Arial" panose="020B0604020202020204" pitchFamily="34" charset="0"/>
            <a:cs typeface="Arial" panose="020B0604020202020204" pitchFamily="34" charset="0"/>
          </a:endParaRPr>
        </a:p>
      </dgm:t>
    </dgm:pt>
    <dgm:pt modelId="{8F866FBC-F27D-4B3E-B5CC-F03C5049801E}" type="parTrans" cxnId="{95C0967F-748B-4A97-A597-5F8F8DA790C2}">
      <dgm:prSet/>
      <dgm:spPr/>
      <dgm:t>
        <a:bodyPr/>
        <a:lstStyle/>
        <a:p>
          <a:pPr algn="ctr"/>
          <a:endParaRPr lang="en-US"/>
        </a:p>
      </dgm:t>
    </dgm:pt>
    <dgm:pt modelId="{EB2DB5AE-DF98-44B6-B614-8CB1BE2CD888}" type="sibTrans" cxnId="{95C0967F-748B-4A97-A597-5F8F8DA790C2}">
      <dgm:prSet/>
      <dgm:spPr/>
      <dgm:t>
        <a:bodyPr/>
        <a:lstStyle/>
        <a:p>
          <a:pPr algn="ctr"/>
          <a:endParaRPr lang="en-US"/>
        </a:p>
      </dgm:t>
    </dgm:pt>
    <dgm:pt modelId="{39788F7A-21FC-4525-AAF6-03300CC2D0D9}">
      <dgm:prSet phldrT="[Text]" custT="1"/>
      <dgm:spPr>
        <a:solidFill>
          <a:srgbClr val="7030A0"/>
        </a:solidFill>
      </dgm:spPr>
      <dgm:t>
        <a:bodyPr/>
        <a:lstStyle/>
        <a:p>
          <a:pPr algn="ctr"/>
          <a:r>
            <a:rPr lang="en-US" sz="1800" dirty="0" smtClean="0">
              <a:latin typeface="Arial" panose="020B0604020202020204" pitchFamily="34" charset="0"/>
              <a:cs typeface="Arial" panose="020B0604020202020204" pitchFamily="34" charset="0"/>
            </a:rPr>
            <a:t>Often require students to infer</a:t>
          </a:r>
          <a:endParaRPr lang="en-US" sz="1800" dirty="0">
            <a:latin typeface="Arial" panose="020B0604020202020204" pitchFamily="34" charset="0"/>
            <a:cs typeface="Arial" panose="020B0604020202020204" pitchFamily="34" charset="0"/>
          </a:endParaRPr>
        </a:p>
      </dgm:t>
    </dgm:pt>
    <dgm:pt modelId="{2AA40785-B09B-42B7-8AB0-EBF95C4D4D54}" type="parTrans" cxnId="{DCCF94A0-2B00-4603-A2AF-536DDEF86065}">
      <dgm:prSet/>
      <dgm:spPr/>
      <dgm:t>
        <a:bodyPr/>
        <a:lstStyle/>
        <a:p>
          <a:pPr algn="ctr"/>
          <a:endParaRPr lang="en-US"/>
        </a:p>
      </dgm:t>
    </dgm:pt>
    <dgm:pt modelId="{D8988C61-BC1B-4E85-8DB0-FB4C6051CD02}" type="sibTrans" cxnId="{DCCF94A0-2B00-4603-A2AF-536DDEF86065}">
      <dgm:prSet/>
      <dgm:spPr/>
      <dgm:t>
        <a:bodyPr/>
        <a:lstStyle/>
        <a:p>
          <a:pPr algn="ctr"/>
          <a:endParaRPr lang="en-US"/>
        </a:p>
      </dgm:t>
    </dgm:pt>
    <dgm:pt modelId="{5DC361BF-AD1D-4411-B974-695F2BC594B0}">
      <dgm:prSet phldrT="[Text]" custT="1"/>
      <dgm:spPr>
        <a:solidFill>
          <a:srgbClr val="7030A0"/>
        </a:solidFill>
      </dgm:spPr>
      <dgm:t>
        <a:bodyPr/>
        <a:lstStyle/>
        <a:p>
          <a:pPr algn="ctr"/>
          <a:r>
            <a:rPr lang="en-US" sz="1800" dirty="0" smtClean="0">
              <a:latin typeface="Arial" panose="020B0604020202020204" pitchFamily="34" charset="0"/>
              <a:cs typeface="Arial" panose="020B0604020202020204" pitchFamily="34" charset="0"/>
            </a:rPr>
            <a:t>Allow students to gather evidence and build knowledge</a:t>
          </a:r>
          <a:endParaRPr lang="en-US" sz="1800" dirty="0">
            <a:latin typeface="Arial" panose="020B0604020202020204" pitchFamily="34" charset="0"/>
            <a:cs typeface="Arial" panose="020B0604020202020204" pitchFamily="34" charset="0"/>
          </a:endParaRPr>
        </a:p>
      </dgm:t>
    </dgm:pt>
    <dgm:pt modelId="{74CC2DB9-FFB9-4365-9157-27E9FC04078C}" type="parTrans" cxnId="{B7CB03CF-5A81-4AFD-8B91-946B7374BB38}">
      <dgm:prSet/>
      <dgm:spPr/>
      <dgm:t>
        <a:bodyPr/>
        <a:lstStyle/>
        <a:p>
          <a:pPr algn="ctr"/>
          <a:endParaRPr lang="en-US"/>
        </a:p>
      </dgm:t>
    </dgm:pt>
    <dgm:pt modelId="{262F8C71-78DC-4029-B00B-250FB9B0D676}" type="sibTrans" cxnId="{B7CB03CF-5A81-4AFD-8B91-946B7374BB38}">
      <dgm:prSet/>
      <dgm:spPr/>
      <dgm:t>
        <a:bodyPr/>
        <a:lstStyle/>
        <a:p>
          <a:pPr algn="ctr"/>
          <a:endParaRPr lang="en-US"/>
        </a:p>
      </dgm:t>
    </dgm:pt>
    <dgm:pt modelId="{C8D8CE4D-7976-439C-8446-B5CE5B3AB758}">
      <dgm:prSet phldrT="[Text]" custT="1"/>
      <dgm:spPr>
        <a:solidFill>
          <a:srgbClr val="7030A0"/>
        </a:solidFill>
      </dgm:spPr>
      <dgm:t>
        <a:bodyPr/>
        <a:lstStyle/>
        <a:p>
          <a:pPr algn="ctr"/>
          <a:r>
            <a:rPr lang="en-US" sz="1800" dirty="0" smtClean="0">
              <a:latin typeface="Arial" panose="020B0604020202020204" pitchFamily="34" charset="0"/>
              <a:cs typeface="Arial" panose="020B0604020202020204" pitchFamily="34" charset="0"/>
            </a:rPr>
            <a:t>Provide access to increasing levels of complex text</a:t>
          </a:r>
          <a:endParaRPr lang="en-US" sz="1800" dirty="0">
            <a:latin typeface="Arial" panose="020B0604020202020204" pitchFamily="34" charset="0"/>
            <a:cs typeface="Arial" panose="020B0604020202020204" pitchFamily="34" charset="0"/>
          </a:endParaRPr>
        </a:p>
      </dgm:t>
    </dgm:pt>
    <dgm:pt modelId="{0D88C618-9BB3-44F3-9787-34DF9B7ED09F}" type="parTrans" cxnId="{E6F2B462-FEA2-49A4-B509-36AE66580C24}">
      <dgm:prSet/>
      <dgm:spPr/>
      <dgm:t>
        <a:bodyPr/>
        <a:lstStyle/>
        <a:p>
          <a:pPr algn="ctr"/>
          <a:endParaRPr lang="en-US"/>
        </a:p>
      </dgm:t>
    </dgm:pt>
    <dgm:pt modelId="{C29C20E5-AE2C-4BCB-A974-A7D5680E7F63}" type="sibTrans" cxnId="{E6F2B462-FEA2-49A4-B509-36AE66580C24}">
      <dgm:prSet/>
      <dgm:spPr/>
      <dgm:t>
        <a:bodyPr/>
        <a:lstStyle/>
        <a:p>
          <a:pPr algn="ctr"/>
          <a:endParaRPr lang="en-US"/>
        </a:p>
      </dgm:t>
    </dgm:pt>
    <dgm:pt modelId="{68BA424F-9043-4E39-AAD7-C939103CE35D}" type="pres">
      <dgm:prSet presAssocID="{AEAF6308-F1D8-4DC6-A619-F939643CF4B5}" presName="diagram" presStyleCnt="0">
        <dgm:presLayoutVars>
          <dgm:dir/>
          <dgm:resizeHandles val="exact"/>
        </dgm:presLayoutVars>
      </dgm:prSet>
      <dgm:spPr/>
      <dgm:t>
        <a:bodyPr/>
        <a:lstStyle/>
        <a:p>
          <a:endParaRPr lang="en-US"/>
        </a:p>
      </dgm:t>
    </dgm:pt>
    <dgm:pt modelId="{9F88315B-D4B8-4385-82DD-6B84DBFFDA0E}" type="pres">
      <dgm:prSet presAssocID="{2E84C903-C594-4F2B-9B43-C012297A7ECE}" presName="node" presStyleLbl="node1" presStyleIdx="0" presStyleCnt="5">
        <dgm:presLayoutVars>
          <dgm:bulletEnabled val="1"/>
        </dgm:presLayoutVars>
      </dgm:prSet>
      <dgm:spPr/>
      <dgm:t>
        <a:bodyPr/>
        <a:lstStyle/>
        <a:p>
          <a:endParaRPr lang="en-US"/>
        </a:p>
      </dgm:t>
    </dgm:pt>
    <dgm:pt modelId="{24D9C96A-3163-4118-AE0D-5A7EA8E55C93}" type="pres">
      <dgm:prSet presAssocID="{8E7F748D-E775-4A72-9C12-6408DCEAC1AD}" presName="sibTrans" presStyleCnt="0"/>
      <dgm:spPr/>
    </dgm:pt>
    <dgm:pt modelId="{4D39D68C-7833-4310-96AB-66746A20D8BF}" type="pres">
      <dgm:prSet presAssocID="{7F62D59E-1379-42E2-83A2-C47FDB285C78}" presName="node" presStyleLbl="node1" presStyleIdx="1" presStyleCnt="5">
        <dgm:presLayoutVars>
          <dgm:bulletEnabled val="1"/>
        </dgm:presLayoutVars>
      </dgm:prSet>
      <dgm:spPr/>
      <dgm:t>
        <a:bodyPr/>
        <a:lstStyle/>
        <a:p>
          <a:endParaRPr lang="en-US"/>
        </a:p>
      </dgm:t>
    </dgm:pt>
    <dgm:pt modelId="{60CC9BDA-2114-4E22-BC4A-D14C812424A2}" type="pres">
      <dgm:prSet presAssocID="{EB2DB5AE-DF98-44B6-B614-8CB1BE2CD888}" presName="sibTrans" presStyleCnt="0"/>
      <dgm:spPr/>
    </dgm:pt>
    <dgm:pt modelId="{EF052C5F-2B9C-431C-8061-B17B017573F9}" type="pres">
      <dgm:prSet presAssocID="{39788F7A-21FC-4525-AAF6-03300CC2D0D9}" presName="node" presStyleLbl="node1" presStyleIdx="2" presStyleCnt="5">
        <dgm:presLayoutVars>
          <dgm:bulletEnabled val="1"/>
        </dgm:presLayoutVars>
      </dgm:prSet>
      <dgm:spPr/>
      <dgm:t>
        <a:bodyPr/>
        <a:lstStyle/>
        <a:p>
          <a:endParaRPr lang="en-US"/>
        </a:p>
      </dgm:t>
    </dgm:pt>
    <dgm:pt modelId="{E4C69FFC-39F7-4F78-9779-04D3886D92EA}" type="pres">
      <dgm:prSet presAssocID="{D8988C61-BC1B-4E85-8DB0-FB4C6051CD02}" presName="sibTrans" presStyleCnt="0"/>
      <dgm:spPr/>
    </dgm:pt>
    <dgm:pt modelId="{CC751992-83F7-45D9-8E19-3A22E6E90058}" type="pres">
      <dgm:prSet presAssocID="{5DC361BF-AD1D-4411-B974-695F2BC594B0}" presName="node" presStyleLbl="node1" presStyleIdx="3" presStyleCnt="5">
        <dgm:presLayoutVars>
          <dgm:bulletEnabled val="1"/>
        </dgm:presLayoutVars>
      </dgm:prSet>
      <dgm:spPr/>
      <dgm:t>
        <a:bodyPr/>
        <a:lstStyle/>
        <a:p>
          <a:endParaRPr lang="en-US"/>
        </a:p>
      </dgm:t>
    </dgm:pt>
    <dgm:pt modelId="{3809E9E9-744C-446B-802E-59068C558F16}" type="pres">
      <dgm:prSet presAssocID="{262F8C71-78DC-4029-B00B-250FB9B0D676}" presName="sibTrans" presStyleCnt="0"/>
      <dgm:spPr/>
    </dgm:pt>
    <dgm:pt modelId="{3D90242E-239B-413F-8A27-799632A825B6}" type="pres">
      <dgm:prSet presAssocID="{C8D8CE4D-7976-439C-8446-B5CE5B3AB758}" presName="node" presStyleLbl="node1" presStyleIdx="4" presStyleCnt="5">
        <dgm:presLayoutVars>
          <dgm:bulletEnabled val="1"/>
        </dgm:presLayoutVars>
      </dgm:prSet>
      <dgm:spPr/>
      <dgm:t>
        <a:bodyPr/>
        <a:lstStyle/>
        <a:p>
          <a:endParaRPr lang="en-US"/>
        </a:p>
      </dgm:t>
    </dgm:pt>
  </dgm:ptLst>
  <dgm:cxnLst>
    <dgm:cxn modelId="{8B428A09-30F8-4733-BB86-090430920E60}" type="presOf" srcId="{39788F7A-21FC-4525-AAF6-03300CC2D0D9}" destId="{EF052C5F-2B9C-431C-8061-B17B017573F9}" srcOrd="0" destOrd="0" presId="urn:microsoft.com/office/officeart/2005/8/layout/default"/>
    <dgm:cxn modelId="{95C0967F-748B-4A97-A597-5F8F8DA790C2}" srcId="{AEAF6308-F1D8-4DC6-A619-F939643CF4B5}" destId="{7F62D59E-1379-42E2-83A2-C47FDB285C78}" srcOrd="1" destOrd="0" parTransId="{8F866FBC-F27D-4B3E-B5CC-F03C5049801E}" sibTransId="{EB2DB5AE-DF98-44B6-B614-8CB1BE2CD888}"/>
    <dgm:cxn modelId="{9B8A50A6-BD93-4FDA-B29E-6A17DC971539}" type="presOf" srcId="{7F62D59E-1379-42E2-83A2-C47FDB285C78}" destId="{4D39D68C-7833-4310-96AB-66746A20D8BF}" srcOrd="0" destOrd="0" presId="urn:microsoft.com/office/officeart/2005/8/layout/default"/>
    <dgm:cxn modelId="{DCCF94A0-2B00-4603-A2AF-536DDEF86065}" srcId="{AEAF6308-F1D8-4DC6-A619-F939643CF4B5}" destId="{39788F7A-21FC-4525-AAF6-03300CC2D0D9}" srcOrd="2" destOrd="0" parTransId="{2AA40785-B09B-42B7-8AB0-EBF95C4D4D54}" sibTransId="{D8988C61-BC1B-4E85-8DB0-FB4C6051CD02}"/>
    <dgm:cxn modelId="{CD698D8F-D5BE-4E8A-A824-E170DF739373}" type="presOf" srcId="{AEAF6308-F1D8-4DC6-A619-F939643CF4B5}" destId="{68BA424F-9043-4E39-AAD7-C939103CE35D}" srcOrd="0" destOrd="0" presId="urn:microsoft.com/office/officeart/2005/8/layout/default"/>
    <dgm:cxn modelId="{87AF8161-C21D-4C49-9BFB-975ED0FC9846}" srcId="{AEAF6308-F1D8-4DC6-A619-F939643CF4B5}" destId="{2E84C903-C594-4F2B-9B43-C012297A7ECE}" srcOrd="0" destOrd="0" parTransId="{30C749D9-2626-4225-B9E2-FBA1B5143D57}" sibTransId="{8E7F748D-E775-4A72-9C12-6408DCEAC1AD}"/>
    <dgm:cxn modelId="{ECEAAC9C-9F42-4270-88A8-02B4EAA91FA4}" type="presOf" srcId="{C8D8CE4D-7976-439C-8446-B5CE5B3AB758}" destId="{3D90242E-239B-413F-8A27-799632A825B6}" srcOrd="0" destOrd="0" presId="urn:microsoft.com/office/officeart/2005/8/layout/default"/>
    <dgm:cxn modelId="{B7CB03CF-5A81-4AFD-8B91-946B7374BB38}" srcId="{AEAF6308-F1D8-4DC6-A619-F939643CF4B5}" destId="{5DC361BF-AD1D-4411-B974-695F2BC594B0}" srcOrd="3" destOrd="0" parTransId="{74CC2DB9-FFB9-4365-9157-27E9FC04078C}" sibTransId="{262F8C71-78DC-4029-B00B-250FB9B0D676}"/>
    <dgm:cxn modelId="{E6F2B462-FEA2-49A4-B509-36AE66580C24}" srcId="{AEAF6308-F1D8-4DC6-A619-F939643CF4B5}" destId="{C8D8CE4D-7976-439C-8446-B5CE5B3AB758}" srcOrd="4" destOrd="0" parTransId="{0D88C618-9BB3-44F3-9787-34DF9B7ED09F}" sibTransId="{C29C20E5-AE2C-4BCB-A974-A7D5680E7F63}"/>
    <dgm:cxn modelId="{6B61C41E-F1CD-43F9-BE70-F7A88F75727A}" type="presOf" srcId="{2E84C903-C594-4F2B-9B43-C012297A7ECE}" destId="{9F88315B-D4B8-4385-82DD-6B84DBFFDA0E}" srcOrd="0" destOrd="0" presId="urn:microsoft.com/office/officeart/2005/8/layout/default"/>
    <dgm:cxn modelId="{50A5E4B1-C05D-43CB-9630-136EC8FF7E0D}" type="presOf" srcId="{5DC361BF-AD1D-4411-B974-695F2BC594B0}" destId="{CC751992-83F7-45D9-8E19-3A22E6E90058}" srcOrd="0" destOrd="0" presId="urn:microsoft.com/office/officeart/2005/8/layout/default"/>
    <dgm:cxn modelId="{6950C68A-644D-40B9-B610-492E4CEBB912}" type="presParOf" srcId="{68BA424F-9043-4E39-AAD7-C939103CE35D}" destId="{9F88315B-D4B8-4385-82DD-6B84DBFFDA0E}" srcOrd="0" destOrd="0" presId="urn:microsoft.com/office/officeart/2005/8/layout/default"/>
    <dgm:cxn modelId="{54846511-F514-48AD-9BD5-775AE08051F4}" type="presParOf" srcId="{68BA424F-9043-4E39-AAD7-C939103CE35D}" destId="{24D9C96A-3163-4118-AE0D-5A7EA8E55C93}" srcOrd="1" destOrd="0" presId="urn:microsoft.com/office/officeart/2005/8/layout/default"/>
    <dgm:cxn modelId="{E0E64368-76D8-440F-89BB-41B0B87E7B1B}" type="presParOf" srcId="{68BA424F-9043-4E39-AAD7-C939103CE35D}" destId="{4D39D68C-7833-4310-96AB-66746A20D8BF}" srcOrd="2" destOrd="0" presId="urn:microsoft.com/office/officeart/2005/8/layout/default"/>
    <dgm:cxn modelId="{AD52AB8F-8AFE-4389-B121-536C786C0E24}" type="presParOf" srcId="{68BA424F-9043-4E39-AAD7-C939103CE35D}" destId="{60CC9BDA-2114-4E22-BC4A-D14C812424A2}" srcOrd="3" destOrd="0" presId="urn:microsoft.com/office/officeart/2005/8/layout/default"/>
    <dgm:cxn modelId="{B22ABD9E-2CD9-4484-9998-E62E241637A7}" type="presParOf" srcId="{68BA424F-9043-4E39-AAD7-C939103CE35D}" destId="{EF052C5F-2B9C-431C-8061-B17B017573F9}" srcOrd="4" destOrd="0" presId="urn:microsoft.com/office/officeart/2005/8/layout/default"/>
    <dgm:cxn modelId="{2B953C5A-79EC-4BE6-9676-BE2B2D209A0D}" type="presParOf" srcId="{68BA424F-9043-4E39-AAD7-C939103CE35D}" destId="{E4C69FFC-39F7-4F78-9779-04D3886D92EA}" srcOrd="5" destOrd="0" presId="urn:microsoft.com/office/officeart/2005/8/layout/default"/>
    <dgm:cxn modelId="{69A0E4C4-7A17-4E04-BB66-3E355D94DAF3}" type="presParOf" srcId="{68BA424F-9043-4E39-AAD7-C939103CE35D}" destId="{CC751992-83F7-45D9-8E19-3A22E6E90058}" srcOrd="6" destOrd="0" presId="urn:microsoft.com/office/officeart/2005/8/layout/default"/>
    <dgm:cxn modelId="{DBAB7898-5E60-471C-BE00-36EE18B71464}" type="presParOf" srcId="{68BA424F-9043-4E39-AAD7-C939103CE35D}" destId="{3809E9E9-744C-446B-802E-59068C558F16}" srcOrd="7" destOrd="0" presId="urn:microsoft.com/office/officeart/2005/8/layout/default"/>
    <dgm:cxn modelId="{091C36C1-0302-4B1D-A128-346C5A66D250}" type="presParOf" srcId="{68BA424F-9043-4E39-AAD7-C939103CE35D}" destId="{3D90242E-239B-413F-8A27-799632A825B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F0959446-FBDC-4A5A-9C4E-7B8B7A2B4127}" type="doc">
      <dgm:prSet loTypeId="urn:microsoft.com/office/officeart/2005/8/layout/pyramid2" loCatId="pyramid" qsTypeId="urn:microsoft.com/office/officeart/2005/8/quickstyle/3d2" qsCatId="3D" csTypeId="urn:microsoft.com/office/officeart/2005/8/colors/accent1_2" csCatId="accent1" phldr="1"/>
      <dgm:spPr/>
    </dgm:pt>
    <dgm:pt modelId="{6EE2BE76-385A-4358-8BBC-83083138D817}">
      <dgm:prSet phldrT="[Text]" custT="1"/>
      <dgm:spPr/>
      <dgm:t>
        <a:bodyPr/>
        <a:lstStyle/>
        <a:p>
          <a:r>
            <a:rPr lang="en-US" sz="1600" dirty="0" smtClean="0">
              <a:latin typeface="Arial" panose="020B0604020202020204" pitchFamily="34" charset="0"/>
              <a:cs typeface="Arial" panose="020B0604020202020204" pitchFamily="34" charset="0"/>
            </a:rPr>
            <a:t>Opinions, Arguments, Inter-textual Connections</a:t>
          </a:r>
          <a:endParaRPr lang="en-US" sz="1600" dirty="0">
            <a:latin typeface="Arial" panose="020B0604020202020204" pitchFamily="34" charset="0"/>
            <a:cs typeface="Arial" panose="020B0604020202020204" pitchFamily="34" charset="0"/>
          </a:endParaRPr>
        </a:p>
      </dgm:t>
    </dgm:pt>
    <dgm:pt modelId="{7B4C5ABD-2CE7-4620-BE5E-150AD307EE35}" type="parTrans" cxnId="{7682BE61-2AF2-467B-A1E9-35E303D64A8B}">
      <dgm:prSet/>
      <dgm:spPr/>
      <dgm:t>
        <a:bodyPr/>
        <a:lstStyle/>
        <a:p>
          <a:endParaRPr lang="en-US"/>
        </a:p>
      </dgm:t>
    </dgm:pt>
    <dgm:pt modelId="{6088CFCD-39C3-4C06-9B05-8AD1B5F1DC3E}" type="sibTrans" cxnId="{7682BE61-2AF2-467B-A1E9-35E303D64A8B}">
      <dgm:prSet/>
      <dgm:spPr/>
      <dgm:t>
        <a:bodyPr/>
        <a:lstStyle/>
        <a:p>
          <a:endParaRPr lang="en-US"/>
        </a:p>
      </dgm:t>
    </dgm:pt>
    <dgm:pt modelId="{00148030-2A8E-402E-A46F-6510B41AECE4}">
      <dgm:prSet phldrT="[Text]" custT="1"/>
      <dgm:spPr/>
      <dgm:t>
        <a:bodyPr/>
        <a:lstStyle/>
        <a:p>
          <a:r>
            <a:rPr lang="en-US" sz="1600" dirty="0" smtClean="0">
              <a:latin typeface="Arial" panose="020B0604020202020204" pitchFamily="34" charset="0"/>
              <a:cs typeface="Arial" panose="020B0604020202020204" pitchFamily="34" charset="0"/>
            </a:rPr>
            <a:t>Inferences</a:t>
          </a:r>
          <a:endParaRPr lang="en-US" sz="1600" dirty="0">
            <a:latin typeface="Arial" panose="020B0604020202020204" pitchFamily="34" charset="0"/>
            <a:cs typeface="Arial" panose="020B0604020202020204" pitchFamily="34" charset="0"/>
          </a:endParaRPr>
        </a:p>
      </dgm:t>
    </dgm:pt>
    <dgm:pt modelId="{5703CBE6-5685-4683-9547-A334276F5351}" type="parTrans" cxnId="{E402848A-F775-495A-ABCE-585AFAC3A902}">
      <dgm:prSet/>
      <dgm:spPr/>
      <dgm:t>
        <a:bodyPr/>
        <a:lstStyle/>
        <a:p>
          <a:endParaRPr lang="en-US"/>
        </a:p>
      </dgm:t>
    </dgm:pt>
    <dgm:pt modelId="{65F18C14-4F64-48E7-84CC-65F0F202502C}" type="sibTrans" cxnId="{E402848A-F775-495A-ABCE-585AFAC3A902}">
      <dgm:prSet/>
      <dgm:spPr/>
      <dgm:t>
        <a:bodyPr/>
        <a:lstStyle/>
        <a:p>
          <a:endParaRPr lang="en-US"/>
        </a:p>
      </dgm:t>
    </dgm:pt>
    <dgm:pt modelId="{9C0140FC-2401-4904-83D0-69A4763360F5}">
      <dgm:prSet phldrT="[Text]" custT="1"/>
      <dgm:spPr/>
      <dgm:t>
        <a:bodyPr/>
        <a:lstStyle/>
        <a:p>
          <a:r>
            <a:rPr lang="en-US" sz="1600" dirty="0" smtClean="0">
              <a:latin typeface="Arial" panose="020B0604020202020204" pitchFamily="34" charset="0"/>
              <a:cs typeface="Arial" panose="020B0604020202020204" pitchFamily="34" charset="0"/>
            </a:rPr>
            <a:t>Author’s Purpose</a:t>
          </a:r>
          <a:endParaRPr lang="en-US" sz="1600" dirty="0">
            <a:latin typeface="Arial" panose="020B0604020202020204" pitchFamily="34" charset="0"/>
            <a:cs typeface="Arial" panose="020B0604020202020204" pitchFamily="34" charset="0"/>
          </a:endParaRPr>
        </a:p>
      </dgm:t>
    </dgm:pt>
    <dgm:pt modelId="{8C27B14B-9681-4AA6-8BB5-F1BB89E286A6}" type="parTrans" cxnId="{DABCA340-3D68-4F8A-BCB2-4AB2AE298049}">
      <dgm:prSet/>
      <dgm:spPr/>
      <dgm:t>
        <a:bodyPr/>
        <a:lstStyle/>
        <a:p>
          <a:endParaRPr lang="en-US"/>
        </a:p>
      </dgm:t>
    </dgm:pt>
    <dgm:pt modelId="{B68F6304-2CF7-470A-B8AB-84148EE58C05}" type="sibTrans" cxnId="{DABCA340-3D68-4F8A-BCB2-4AB2AE298049}">
      <dgm:prSet/>
      <dgm:spPr/>
      <dgm:t>
        <a:bodyPr/>
        <a:lstStyle/>
        <a:p>
          <a:endParaRPr lang="en-US"/>
        </a:p>
      </dgm:t>
    </dgm:pt>
    <dgm:pt modelId="{754D7F7E-2FBD-4249-9E85-272CFEC9C33F}">
      <dgm:prSet phldrT="[Text]" custT="1"/>
      <dgm:spPr/>
      <dgm:t>
        <a:bodyPr/>
        <a:lstStyle/>
        <a:p>
          <a:r>
            <a:rPr lang="en-US" sz="1600" dirty="0" smtClean="0">
              <a:latin typeface="Arial" panose="020B0604020202020204" pitchFamily="34" charset="0"/>
              <a:cs typeface="Arial" panose="020B0604020202020204" pitchFamily="34" charset="0"/>
            </a:rPr>
            <a:t>Vocabulary &amp; Txt Structures</a:t>
          </a:r>
          <a:endParaRPr lang="en-US" sz="1600" dirty="0">
            <a:latin typeface="Arial" panose="020B0604020202020204" pitchFamily="34" charset="0"/>
            <a:cs typeface="Arial" panose="020B0604020202020204" pitchFamily="34" charset="0"/>
          </a:endParaRPr>
        </a:p>
      </dgm:t>
    </dgm:pt>
    <dgm:pt modelId="{21602A3E-B480-4819-9288-94376A250AFE}" type="parTrans" cxnId="{936979F2-CE49-4D2D-AE3A-495385EBB143}">
      <dgm:prSet/>
      <dgm:spPr/>
      <dgm:t>
        <a:bodyPr/>
        <a:lstStyle/>
        <a:p>
          <a:endParaRPr lang="en-US"/>
        </a:p>
      </dgm:t>
    </dgm:pt>
    <dgm:pt modelId="{0D419339-507C-4879-982E-95B881757737}" type="sibTrans" cxnId="{936979F2-CE49-4D2D-AE3A-495385EBB143}">
      <dgm:prSet/>
      <dgm:spPr/>
      <dgm:t>
        <a:bodyPr/>
        <a:lstStyle/>
        <a:p>
          <a:endParaRPr lang="en-US"/>
        </a:p>
      </dgm:t>
    </dgm:pt>
    <dgm:pt modelId="{FD6DC661-4AC2-4A16-979C-B8C91DFE4C5A}">
      <dgm:prSet phldrT="[Text]" custT="1"/>
      <dgm:spPr/>
      <dgm:t>
        <a:bodyPr/>
        <a:lstStyle/>
        <a:p>
          <a:r>
            <a:rPr lang="en-US" sz="1600" dirty="0" smtClean="0">
              <a:latin typeface="Arial" panose="020B0604020202020204" pitchFamily="34" charset="0"/>
              <a:cs typeface="Arial" panose="020B0604020202020204" pitchFamily="34" charset="0"/>
            </a:rPr>
            <a:t>Key Details</a:t>
          </a:r>
          <a:endParaRPr lang="en-US" sz="1600" dirty="0">
            <a:latin typeface="Arial" panose="020B0604020202020204" pitchFamily="34" charset="0"/>
            <a:cs typeface="Arial" panose="020B0604020202020204" pitchFamily="34" charset="0"/>
          </a:endParaRPr>
        </a:p>
      </dgm:t>
    </dgm:pt>
    <dgm:pt modelId="{A29C9524-F2FF-4D82-A5BB-22F53527722F}" type="parTrans" cxnId="{676A3FC8-FB5D-4D6D-8198-32FACACD2DC0}">
      <dgm:prSet/>
      <dgm:spPr/>
      <dgm:t>
        <a:bodyPr/>
        <a:lstStyle/>
        <a:p>
          <a:endParaRPr lang="en-US"/>
        </a:p>
      </dgm:t>
    </dgm:pt>
    <dgm:pt modelId="{BC39F8DA-9896-4198-9640-B8023D91CD27}" type="sibTrans" cxnId="{676A3FC8-FB5D-4D6D-8198-32FACACD2DC0}">
      <dgm:prSet/>
      <dgm:spPr/>
      <dgm:t>
        <a:bodyPr/>
        <a:lstStyle/>
        <a:p>
          <a:endParaRPr lang="en-US"/>
        </a:p>
      </dgm:t>
    </dgm:pt>
    <dgm:pt modelId="{FA3BEBAE-E15B-4F1E-8F06-FBD1D4CAC4B9}">
      <dgm:prSet phldrT="[Text]" custT="1"/>
      <dgm:spPr/>
      <dgm:t>
        <a:bodyPr/>
        <a:lstStyle/>
        <a:p>
          <a:r>
            <a:rPr lang="en-US" sz="1600" dirty="0" smtClean="0">
              <a:latin typeface="Arial" panose="020B0604020202020204" pitchFamily="34" charset="0"/>
              <a:cs typeface="Arial" panose="020B0604020202020204" pitchFamily="34" charset="0"/>
            </a:rPr>
            <a:t>General Understanding</a:t>
          </a:r>
          <a:endParaRPr lang="en-US" sz="1600" dirty="0">
            <a:latin typeface="Arial" panose="020B0604020202020204" pitchFamily="34" charset="0"/>
            <a:cs typeface="Arial" panose="020B0604020202020204" pitchFamily="34" charset="0"/>
          </a:endParaRPr>
        </a:p>
      </dgm:t>
    </dgm:pt>
    <dgm:pt modelId="{863D20F7-6D01-4085-BE48-53E6B6456A2B}" type="parTrans" cxnId="{D213B98E-1C5C-4F22-BAB2-F57EFE546544}">
      <dgm:prSet/>
      <dgm:spPr/>
      <dgm:t>
        <a:bodyPr/>
        <a:lstStyle/>
        <a:p>
          <a:endParaRPr lang="en-US"/>
        </a:p>
      </dgm:t>
    </dgm:pt>
    <dgm:pt modelId="{2592DABC-182E-44C7-8852-DE2F37383B1C}" type="sibTrans" cxnId="{D213B98E-1C5C-4F22-BAB2-F57EFE546544}">
      <dgm:prSet/>
      <dgm:spPr/>
      <dgm:t>
        <a:bodyPr/>
        <a:lstStyle/>
        <a:p>
          <a:endParaRPr lang="en-US"/>
        </a:p>
      </dgm:t>
    </dgm:pt>
    <dgm:pt modelId="{A57EC212-5684-49DA-85ED-73DC985D07AA}" type="pres">
      <dgm:prSet presAssocID="{F0959446-FBDC-4A5A-9C4E-7B8B7A2B4127}" presName="compositeShape" presStyleCnt="0">
        <dgm:presLayoutVars>
          <dgm:dir/>
          <dgm:resizeHandles/>
        </dgm:presLayoutVars>
      </dgm:prSet>
      <dgm:spPr/>
    </dgm:pt>
    <dgm:pt modelId="{BA89C4F3-56A3-4FFC-B8AA-A8F49B848191}" type="pres">
      <dgm:prSet presAssocID="{F0959446-FBDC-4A5A-9C4E-7B8B7A2B4127}" presName="pyramid" presStyleLbl="node1" presStyleIdx="0" presStyleCnt="1"/>
      <dgm:spPr>
        <a:solidFill>
          <a:srgbClr val="00B0F0"/>
        </a:solidFill>
      </dgm:spPr>
    </dgm:pt>
    <dgm:pt modelId="{A83AFC91-9BD8-4F54-B1C0-DF37E68D0A07}" type="pres">
      <dgm:prSet presAssocID="{F0959446-FBDC-4A5A-9C4E-7B8B7A2B4127}" presName="theList" presStyleCnt="0"/>
      <dgm:spPr/>
    </dgm:pt>
    <dgm:pt modelId="{82105985-DC3A-46DB-A6BC-A9BE1A77C040}" type="pres">
      <dgm:prSet presAssocID="{6EE2BE76-385A-4358-8BBC-83083138D817}" presName="aNode" presStyleLbl="fgAcc1" presStyleIdx="0" presStyleCnt="6">
        <dgm:presLayoutVars>
          <dgm:bulletEnabled val="1"/>
        </dgm:presLayoutVars>
      </dgm:prSet>
      <dgm:spPr/>
      <dgm:t>
        <a:bodyPr/>
        <a:lstStyle/>
        <a:p>
          <a:endParaRPr lang="en-US"/>
        </a:p>
      </dgm:t>
    </dgm:pt>
    <dgm:pt modelId="{7A161FD7-8179-4DAE-9CDD-09B2F274EB83}" type="pres">
      <dgm:prSet presAssocID="{6EE2BE76-385A-4358-8BBC-83083138D817}" presName="aSpace" presStyleCnt="0"/>
      <dgm:spPr/>
    </dgm:pt>
    <dgm:pt modelId="{364288FF-083D-4E94-A823-348C031D633F}" type="pres">
      <dgm:prSet presAssocID="{00148030-2A8E-402E-A46F-6510B41AECE4}" presName="aNode" presStyleLbl="fgAcc1" presStyleIdx="1" presStyleCnt="6">
        <dgm:presLayoutVars>
          <dgm:bulletEnabled val="1"/>
        </dgm:presLayoutVars>
      </dgm:prSet>
      <dgm:spPr/>
      <dgm:t>
        <a:bodyPr/>
        <a:lstStyle/>
        <a:p>
          <a:endParaRPr lang="en-US"/>
        </a:p>
      </dgm:t>
    </dgm:pt>
    <dgm:pt modelId="{BD0E318A-1CD1-495C-8067-CFB13A0B3EB9}" type="pres">
      <dgm:prSet presAssocID="{00148030-2A8E-402E-A46F-6510B41AECE4}" presName="aSpace" presStyleCnt="0"/>
      <dgm:spPr/>
    </dgm:pt>
    <dgm:pt modelId="{7EEF8C8F-392E-45AE-8AA0-C7E23919E8E4}" type="pres">
      <dgm:prSet presAssocID="{9C0140FC-2401-4904-83D0-69A4763360F5}" presName="aNode" presStyleLbl="fgAcc1" presStyleIdx="2" presStyleCnt="6">
        <dgm:presLayoutVars>
          <dgm:bulletEnabled val="1"/>
        </dgm:presLayoutVars>
      </dgm:prSet>
      <dgm:spPr/>
      <dgm:t>
        <a:bodyPr/>
        <a:lstStyle/>
        <a:p>
          <a:endParaRPr lang="en-US"/>
        </a:p>
      </dgm:t>
    </dgm:pt>
    <dgm:pt modelId="{FD6BA229-A215-4504-9653-59F52F286D1B}" type="pres">
      <dgm:prSet presAssocID="{9C0140FC-2401-4904-83D0-69A4763360F5}" presName="aSpace" presStyleCnt="0"/>
      <dgm:spPr/>
    </dgm:pt>
    <dgm:pt modelId="{1291E6D3-8424-4573-8870-14D19A8A784B}" type="pres">
      <dgm:prSet presAssocID="{754D7F7E-2FBD-4249-9E85-272CFEC9C33F}" presName="aNode" presStyleLbl="fgAcc1" presStyleIdx="3" presStyleCnt="6">
        <dgm:presLayoutVars>
          <dgm:bulletEnabled val="1"/>
        </dgm:presLayoutVars>
      </dgm:prSet>
      <dgm:spPr/>
      <dgm:t>
        <a:bodyPr/>
        <a:lstStyle/>
        <a:p>
          <a:endParaRPr lang="en-US"/>
        </a:p>
      </dgm:t>
    </dgm:pt>
    <dgm:pt modelId="{CF5C70AF-7F57-4A7E-8AD5-678BBAE087B7}" type="pres">
      <dgm:prSet presAssocID="{754D7F7E-2FBD-4249-9E85-272CFEC9C33F}" presName="aSpace" presStyleCnt="0"/>
      <dgm:spPr/>
    </dgm:pt>
    <dgm:pt modelId="{785843E7-20E7-49EB-959A-169CA8131C6F}" type="pres">
      <dgm:prSet presAssocID="{FD6DC661-4AC2-4A16-979C-B8C91DFE4C5A}" presName="aNode" presStyleLbl="fgAcc1" presStyleIdx="4" presStyleCnt="6">
        <dgm:presLayoutVars>
          <dgm:bulletEnabled val="1"/>
        </dgm:presLayoutVars>
      </dgm:prSet>
      <dgm:spPr/>
      <dgm:t>
        <a:bodyPr/>
        <a:lstStyle/>
        <a:p>
          <a:endParaRPr lang="en-US"/>
        </a:p>
      </dgm:t>
    </dgm:pt>
    <dgm:pt modelId="{9B5A5399-C226-4623-832F-F3D64F7176BE}" type="pres">
      <dgm:prSet presAssocID="{FD6DC661-4AC2-4A16-979C-B8C91DFE4C5A}" presName="aSpace" presStyleCnt="0"/>
      <dgm:spPr/>
    </dgm:pt>
    <dgm:pt modelId="{07432433-880C-4784-8B2C-0B124344865A}" type="pres">
      <dgm:prSet presAssocID="{FA3BEBAE-E15B-4F1E-8F06-FBD1D4CAC4B9}" presName="aNode" presStyleLbl="fgAcc1" presStyleIdx="5" presStyleCnt="6">
        <dgm:presLayoutVars>
          <dgm:bulletEnabled val="1"/>
        </dgm:presLayoutVars>
      </dgm:prSet>
      <dgm:spPr/>
      <dgm:t>
        <a:bodyPr/>
        <a:lstStyle/>
        <a:p>
          <a:endParaRPr lang="en-US"/>
        </a:p>
      </dgm:t>
    </dgm:pt>
    <dgm:pt modelId="{10938CDE-4597-4F63-9A57-AA9F389A1C6F}" type="pres">
      <dgm:prSet presAssocID="{FA3BEBAE-E15B-4F1E-8F06-FBD1D4CAC4B9}" presName="aSpace" presStyleCnt="0"/>
      <dgm:spPr/>
    </dgm:pt>
  </dgm:ptLst>
  <dgm:cxnLst>
    <dgm:cxn modelId="{C8073935-7576-44FF-8E3D-2F3B195F8A89}" type="presOf" srcId="{FA3BEBAE-E15B-4F1E-8F06-FBD1D4CAC4B9}" destId="{07432433-880C-4784-8B2C-0B124344865A}" srcOrd="0" destOrd="0" presId="urn:microsoft.com/office/officeart/2005/8/layout/pyramid2"/>
    <dgm:cxn modelId="{6310AA82-7C06-4D60-A835-FC32AB8A0968}" type="presOf" srcId="{F0959446-FBDC-4A5A-9C4E-7B8B7A2B4127}" destId="{A57EC212-5684-49DA-85ED-73DC985D07AA}" srcOrd="0" destOrd="0" presId="urn:microsoft.com/office/officeart/2005/8/layout/pyramid2"/>
    <dgm:cxn modelId="{9DC2CB78-5708-43EE-B689-1A07E6D9CF6E}" type="presOf" srcId="{9C0140FC-2401-4904-83D0-69A4763360F5}" destId="{7EEF8C8F-392E-45AE-8AA0-C7E23919E8E4}" srcOrd="0" destOrd="0" presId="urn:microsoft.com/office/officeart/2005/8/layout/pyramid2"/>
    <dgm:cxn modelId="{20B2E76A-05E7-4642-B9F6-8A09C073D66E}" type="presOf" srcId="{6EE2BE76-385A-4358-8BBC-83083138D817}" destId="{82105985-DC3A-46DB-A6BC-A9BE1A77C040}" srcOrd="0" destOrd="0" presId="urn:microsoft.com/office/officeart/2005/8/layout/pyramid2"/>
    <dgm:cxn modelId="{D213B98E-1C5C-4F22-BAB2-F57EFE546544}" srcId="{F0959446-FBDC-4A5A-9C4E-7B8B7A2B4127}" destId="{FA3BEBAE-E15B-4F1E-8F06-FBD1D4CAC4B9}" srcOrd="5" destOrd="0" parTransId="{863D20F7-6D01-4085-BE48-53E6B6456A2B}" sibTransId="{2592DABC-182E-44C7-8852-DE2F37383B1C}"/>
    <dgm:cxn modelId="{936979F2-CE49-4D2D-AE3A-495385EBB143}" srcId="{F0959446-FBDC-4A5A-9C4E-7B8B7A2B4127}" destId="{754D7F7E-2FBD-4249-9E85-272CFEC9C33F}" srcOrd="3" destOrd="0" parTransId="{21602A3E-B480-4819-9288-94376A250AFE}" sibTransId="{0D419339-507C-4879-982E-95B881757737}"/>
    <dgm:cxn modelId="{676A3FC8-FB5D-4D6D-8198-32FACACD2DC0}" srcId="{F0959446-FBDC-4A5A-9C4E-7B8B7A2B4127}" destId="{FD6DC661-4AC2-4A16-979C-B8C91DFE4C5A}" srcOrd="4" destOrd="0" parTransId="{A29C9524-F2FF-4D82-A5BB-22F53527722F}" sibTransId="{BC39F8DA-9896-4198-9640-B8023D91CD27}"/>
    <dgm:cxn modelId="{A2F3AB54-696B-42A7-AE18-DBE3320F04B9}" type="presOf" srcId="{00148030-2A8E-402E-A46F-6510B41AECE4}" destId="{364288FF-083D-4E94-A823-348C031D633F}" srcOrd="0" destOrd="0" presId="urn:microsoft.com/office/officeart/2005/8/layout/pyramid2"/>
    <dgm:cxn modelId="{7682BE61-2AF2-467B-A1E9-35E303D64A8B}" srcId="{F0959446-FBDC-4A5A-9C4E-7B8B7A2B4127}" destId="{6EE2BE76-385A-4358-8BBC-83083138D817}" srcOrd="0" destOrd="0" parTransId="{7B4C5ABD-2CE7-4620-BE5E-150AD307EE35}" sibTransId="{6088CFCD-39C3-4C06-9B05-8AD1B5F1DC3E}"/>
    <dgm:cxn modelId="{0E99F28F-21F1-461D-B10F-2464B763936B}" type="presOf" srcId="{754D7F7E-2FBD-4249-9E85-272CFEC9C33F}" destId="{1291E6D3-8424-4573-8870-14D19A8A784B}" srcOrd="0" destOrd="0" presId="urn:microsoft.com/office/officeart/2005/8/layout/pyramid2"/>
    <dgm:cxn modelId="{DABCA340-3D68-4F8A-BCB2-4AB2AE298049}" srcId="{F0959446-FBDC-4A5A-9C4E-7B8B7A2B4127}" destId="{9C0140FC-2401-4904-83D0-69A4763360F5}" srcOrd="2" destOrd="0" parTransId="{8C27B14B-9681-4AA6-8BB5-F1BB89E286A6}" sibTransId="{B68F6304-2CF7-470A-B8AB-84148EE58C05}"/>
    <dgm:cxn modelId="{E402848A-F775-495A-ABCE-585AFAC3A902}" srcId="{F0959446-FBDC-4A5A-9C4E-7B8B7A2B4127}" destId="{00148030-2A8E-402E-A46F-6510B41AECE4}" srcOrd="1" destOrd="0" parTransId="{5703CBE6-5685-4683-9547-A334276F5351}" sibTransId="{65F18C14-4F64-48E7-84CC-65F0F202502C}"/>
    <dgm:cxn modelId="{C62F49D0-E89C-407C-995D-6BF4DFC8A34D}" type="presOf" srcId="{FD6DC661-4AC2-4A16-979C-B8C91DFE4C5A}" destId="{785843E7-20E7-49EB-959A-169CA8131C6F}" srcOrd="0" destOrd="0" presId="urn:microsoft.com/office/officeart/2005/8/layout/pyramid2"/>
    <dgm:cxn modelId="{33BF5249-9E78-466B-B43A-EFC562A9D2C4}" type="presParOf" srcId="{A57EC212-5684-49DA-85ED-73DC985D07AA}" destId="{BA89C4F3-56A3-4FFC-B8AA-A8F49B848191}" srcOrd="0" destOrd="0" presId="urn:microsoft.com/office/officeart/2005/8/layout/pyramid2"/>
    <dgm:cxn modelId="{7B760886-B64F-406C-ADFA-D34ED2CED4A7}" type="presParOf" srcId="{A57EC212-5684-49DA-85ED-73DC985D07AA}" destId="{A83AFC91-9BD8-4F54-B1C0-DF37E68D0A07}" srcOrd="1" destOrd="0" presId="urn:microsoft.com/office/officeart/2005/8/layout/pyramid2"/>
    <dgm:cxn modelId="{40D4659E-213D-47B8-85D6-6EF9EB3082AD}" type="presParOf" srcId="{A83AFC91-9BD8-4F54-B1C0-DF37E68D0A07}" destId="{82105985-DC3A-46DB-A6BC-A9BE1A77C040}" srcOrd="0" destOrd="0" presId="urn:microsoft.com/office/officeart/2005/8/layout/pyramid2"/>
    <dgm:cxn modelId="{7367D7FB-B7B9-4556-A75F-5677664CFA5B}" type="presParOf" srcId="{A83AFC91-9BD8-4F54-B1C0-DF37E68D0A07}" destId="{7A161FD7-8179-4DAE-9CDD-09B2F274EB83}" srcOrd="1" destOrd="0" presId="urn:microsoft.com/office/officeart/2005/8/layout/pyramid2"/>
    <dgm:cxn modelId="{4CE7C9AA-68B9-4554-BAE9-EE29E182A70D}" type="presParOf" srcId="{A83AFC91-9BD8-4F54-B1C0-DF37E68D0A07}" destId="{364288FF-083D-4E94-A823-348C031D633F}" srcOrd="2" destOrd="0" presId="urn:microsoft.com/office/officeart/2005/8/layout/pyramid2"/>
    <dgm:cxn modelId="{79901915-790F-4C1F-9C86-8C3C843EA1CE}" type="presParOf" srcId="{A83AFC91-9BD8-4F54-B1C0-DF37E68D0A07}" destId="{BD0E318A-1CD1-495C-8067-CFB13A0B3EB9}" srcOrd="3" destOrd="0" presId="urn:microsoft.com/office/officeart/2005/8/layout/pyramid2"/>
    <dgm:cxn modelId="{53F496A9-A76C-4677-85D2-B7D39DF7D992}" type="presParOf" srcId="{A83AFC91-9BD8-4F54-B1C0-DF37E68D0A07}" destId="{7EEF8C8F-392E-45AE-8AA0-C7E23919E8E4}" srcOrd="4" destOrd="0" presId="urn:microsoft.com/office/officeart/2005/8/layout/pyramid2"/>
    <dgm:cxn modelId="{D9E200B8-1A68-46B4-828A-69130F0E077A}" type="presParOf" srcId="{A83AFC91-9BD8-4F54-B1C0-DF37E68D0A07}" destId="{FD6BA229-A215-4504-9653-59F52F286D1B}" srcOrd="5" destOrd="0" presId="urn:microsoft.com/office/officeart/2005/8/layout/pyramid2"/>
    <dgm:cxn modelId="{16838A5B-7EC4-4FE8-9EE6-24B1158C00FF}" type="presParOf" srcId="{A83AFC91-9BD8-4F54-B1C0-DF37E68D0A07}" destId="{1291E6D3-8424-4573-8870-14D19A8A784B}" srcOrd="6" destOrd="0" presId="urn:microsoft.com/office/officeart/2005/8/layout/pyramid2"/>
    <dgm:cxn modelId="{BB42FA21-4AC8-44CD-90F5-3C0FEFD4E19C}" type="presParOf" srcId="{A83AFC91-9BD8-4F54-B1C0-DF37E68D0A07}" destId="{CF5C70AF-7F57-4A7E-8AD5-678BBAE087B7}" srcOrd="7" destOrd="0" presId="urn:microsoft.com/office/officeart/2005/8/layout/pyramid2"/>
    <dgm:cxn modelId="{7DAD65B1-09F5-4742-9CC6-F60BACBD75CA}" type="presParOf" srcId="{A83AFC91-9BD8-4F54-B1C0-DF37E68D0A07}" destId="{785843E7-20E7-49EB-959A-169CA8131C6F}" srcOrd="8" destOrd="0" presId="urn:microsoft.com/office/officeart/2005/8/layout/pyramid2"/>
    <dgm:cxn modelId="{8DE2814C-2E4D-47C7-9EB3-FC0E11F39A24}" type="presParOf" srcId="{A83AFC91-9BD8-4F54-B1C0-DF37E68D0A07}" destId="{9B5A5399-C226-4623-832F-F3D64F7176BE}" srcOrd="9" destOrd="0" presId="urn:microsoft.com/office/officeart/2005/8/layout/pyramid2"/>
    <dgm:cxn modelId="{F00681CD-2012-472D-AAA3-D81E1BB8A3FB}" type="presParOf" srcId="{A83AFC91-9BD8-4F54-B1C0-DF37E68D0A07}" destId="{07432433-880C-4784-8B2C-0B124344865A}" srcOrd="10" destOrd="0" presId="urn:microsoft.com/office/officeart/2005/8/layout/pyramid2"/>
    <dgm:cxn modelId="{74EFFAF2-6D95-4A12-B5E7-A6B51099AC23}" type="presParOf" srcId="{A83AFC91-9BD8-4F54-B1C0-DF37E68D0A07}" destId="{10938CDE-4597-4F63-9A57-AA9F389A1C6F}"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009CCD-A0C7-4EDC-8EB0-D2227AE64781}" type="doc">
      <dgm:prSet loTypeId="urn:microsoft.com/office/officeart/2005/8/layout/hProcess9" loCatId="process" qsTypeId="urn:microsoft.com/office/officeart/2005/8/quickstyle/3d2" qsCatId="3D" csTypeId="urn:microsoft.com/office/officeart/2005/8/colors/accent6_2" csCatId="accent6" phldr="1"/>
      <dgm:spPr/>
    </dgm:pt>
    <dgm:pt modelId="{9A13CD8A-073D-4EAA-84A6-437194077FBB}">
      <dgm:prSet phldrT="[Text]" custT="1"/>
      <dgm:spPr/>
      <dgm:t>
        <a:bodyPr/>
        <a:lstStyle/>
        <a:p>
          <a:r>
            <a:rPr lang="en-US" sz="3200" dirty="0" smtClean="0">
              <a:latin typeface="Arial" panose="020B0604020202020204" pitchFamily="34" charset="0"/>
              <a:cs typeface="Arial" panose="020B0604020202020204" pitchFamily="34" charset="0"/>
            </a:rPr>
            <a:t>Texts worth reading!</a:t>
          </a:r>
          <a:endParaRPr lang="en-US" sz="3200" dirty="0">
            <a:latin typeface="Arial" panose="020B0604020202020204" pitchFamily="34" charset="0"/>
            <a:cs typeface="Arial" panose="020B0604020202020204" pitchFamily="34" charset="0"/>
          </a:endParaRPr>
        </a:p>
      </dgm:t>
    </dgm:pt>
    <dgm:pt modelId="{5F1B67AC-621C-406B-8A89-1017ACA558F5}" type="parTrans" cxnId="{B48A1496-A438-41E4-AD5F-9A65589DDEC1}">
      <dgm:prSet/>
      <dgm:spPr/>
      <dgm:t>
        <a:bodyPr/>
        <a:lstStyle/>
        <a:p>
          <a:endParaRPr lang="en-US"/>
        </a:p>
      </dgm:t>
    </dgm:pt>
    <dgm:pt modelId="{6515587A-B894-4186-8521-FEB5933E2B3D}" type="sibTrans" cxnId="{B48A1496-A438-41E4-AD5F-9A65589DDEC1}">
      <dgm:prSet/>
      <dgm:spPr/>
      <dgm:t>
        <a:bodyPr/>
        <a:lstStyle/>
        <a:p>
          <a:endParaRPr lang="en-US"/>
        </a:p>
      </dgm:t>
    </dgm:pt>
    <dgm:pt modelId="{8216324A-44F5-4319-BB3A-7DB76B9E23BE}">
      <dgm:prSet phldrT="[Text]" custT="1"/>
      <dgm:spPr/>
      <dgm:t>
        <a:bodyPr/>
        <a:lstStyle/>
        <a:p>
          <a:r>
            <a:rPr lang="en-US" sz="3200" dirty="0" smtClean="0">
              <a:latin typeface="Arial" panose="020B0604020202020204" pitchFamily="34" charset="0"/>
              <a:cs typeface="Arial" panose="020B0604020202020204" pitchFamily="34" charset="0"/>
            </a:rPr>
            <a:t>Questions worth answering!</a:t>
          </a:r>
          <a:endParaRPr lang="en-US" sz="3200" dirty="0">
            <a:latin typeface="Arial" panose="020B0604020202020204" pitchFamily="34" charset="0"/>
            <a:cs typeface="Arial" panose="020B0604020202020204" pitchFamily="34" charset="0"/>
          </a:endParaRPr>
        </a:p>
      </dgm:t>
    </dgm:pt>
    <dgm:pt modelId="{0E41B686-D3DD-4F95-9777-AB588B994C89}" type="parTrans" cxnId="{9CACA780-56EF-41C7-B61D-CBCDC7C7F885}">
      <dgm:prSet/>
      <dgm:spPr/>
      <dgm:t>
        <a:bodyPr/>
        <a:lstStyle/>
        <a:p>
          <a:endParaRPr lang="en-US"/>
        </a:p>
      </dgm:t>
    </dgm:pt>
    <dgm:pt modelId="{AC5582EF-67F1-4BBC-BAFF-01D7B66D6AA3}" type="sibTrans" cxnId="{9CACA780-56EF-41C7-B61D-CBCDC7C7F885}">
      <dgm:prSet/>
      <dgm:spPr/>
      <dgm:t>
        <a:bodyPr/>
        <a:lstStyle/>
        <a:p>
          <a:endParaRPr lang="en-US"/>
        </a:p>
      </dgm:t>
    </dgm:pt>
    <dgm:pt modelId="{86391DDB-3781-4C7F-876A-0E34AD911E8E}">
      <dgm:prSet phldrT="[Text]" custT="1"/>
      <dgm:spPr/>
      <dgm:t>
        <a:bodyPr/>
        <a:lstStyle/>
        <a:p>
          <a:r>
            <a:rPr lang="en-US" sz="3200" dirty="0" smtClean="0">
              <a:latin typeface="Arial" panose="020B0604020202020204" pitchFamily="34" charset="0"/>
              <a:cs typeface="Arial" panose="020B0604020202020204" pitchFamily="34" charset="0"/>
            </a:rPr>
            <a:t>Work worth doing!</a:t>
          </a:r>
          <a:endParaRPr lang="en-US" sz="3200" dirty="0">
            <a:latin typeface="Arial" panose="020B0604020202020204" pitchFamily="34" charset="0"/>
            <a:cs typeface="Arial" panose="020B0604020202020204" pitchFamily="34" charset="0"/>
          </a:endParaRPr>
        </a:p>
      </dgm:t>
    </dgm:pt>
    <dgm:pt modelId="{55E759BA-C1B0-4EDB-B28A-26997FDBF20C}" type="parTrans" cxnId="{49144F00-C0A8-4065-86E0-1D24EE8B9A57}">
      <dgm:prSet/>
      <dgm:spPr/>
      <dgm:t>
        <a:bodyPr/>
        <a:lstStyle/>
        <a:p>
          <a:endParaRPr lang="en-US"/>
        </a:p>
      </dgm:t>
    </dgm:pt>
    <dgm:pt modelId="{CF1F34E6-0108-490B-AE64-93332B1D39FC}" type="sibTrans" cxnId="{49144F00-C0A8-4065-86E0-1D24EE8B9A57}">
      <dgm:prSet/>
      <dgm:spPr/>
      <dgm:t>
        <a:bodyPr/>
        <a:lstStyle/>
        <a:p>
          <a:endParaRPr lang="en-US"/>
        </a:p>
      </dgm:t>
    </dgm:pt>
    <dgm:pt modelId="{31A304D0-140D-4DBD-AD62-E1E9136F28FA}" type="pres">
      <dgm:prSet presAssocID="{12009CCD-A0C7-4EDC-8EB0-D2227AE64781}" presName="CompostProcess" presStyleCnt="0">
        <dgm:presLayoutVars>
          <dgm:dir/>
          <dgm:resizeHandles val="exact"/>
        </dgm:presLayoutVars>
      </dgm:prSet>
      <dgm:spPr/>
    </dgm:pt>
    <dgm:pt modelId="{C25D9D09-6C0D-4EA1-8626-442C2E9773B1}" type="pres">
      <dgm:prSet presAssocID="{12009CCD-A0C7-4EDC-8EB0-D2227AE64781}" presName="arrow" presStyleLbl="bgShp" presStyleIdx="0" presStyleCnt="1"/>
      <dgm:spPr/>
    </dgm:pt>
    <dgm:pt modelId="{6BAB3DD8-28D5-48E4-B5CA-EAA96D48B60C}" type="pres">
      <dgm:prSet presAssocID="{12009CCD-A0C7-4EDC-8EB0-D2227AE64781}" presName="linearProcess" presStyleCnt="0"/>
      <dgm:spPr/>
    </dgm:pt>
    <dgm:pt modelId="{01717768-3909-44AE-B30E-BF320F43354E}" type="pres">
      <dgm:prSet presAssocID="{9A13CD8A-073D-4EAA-84A6-437194077FBB}" presName="textNode" presStyleLbl="node1" presStyleIdx="0" presStyleCnt="3">
        <dgm:presLayoutVars>
          <dgm:bulletEnabled val="1"/>
        </dgm:presLayoutVars>
      </dgm:prSet>
      <dgm:spPr/>
      <dgm:t>
        <a:bodyPr/>
        <a:lstStyle/>
        <a:p>
          <a:endParaRPr lang="en-US"/>
        </a:p>
      </dgm:t>
    </dgm:pt>
    <dgm:pt modelId="{640420F2-5E6B-4B0F-AB9E-776A79D16080}" type="pres">
      <dgm:prSet presAssocID="{6515587A-B894-4186-8521-FEB5933E2B3D}" presName="sibTrans" presStyleCnt="0"/>
      <dgm:spPr/>
    </dgm:pt>
    <dgm:pt modelId="{8172F8ED-82E1-4B6F-AB17-EEEBC58EA17B}" type="pres">
      <dgm:prSet presAssocID="{8216324A-44F5-4319-BB3A-7DB76B9E23BE}" presName="textNode" presStyleLbl="node1" presStyleIdx="1" presStyleCnt="3">
        <dgm:presLayoutVars>
          <dgm:bulletEnabled val="1"/>
        </dgm:presLayoutVars>
      </dgm:prSet>
      <dgm:spPr/>
      <dgm:t>
        <a:bodyPr/>
        <a:lstStyle/>
        <a:p>
          <a:endParaRPr lang="en-US"/>
        </a:p>
      </dgm:t>
    </dgm:pt>
    <dgm:pt modelId="{15A669C2-83C9-43C1-94EE-7ED540187A56}" type="pres">
      <dgm:prSet presAssocID="{AC5582EF-67F1-4BBC-BAFF-01D7B66D6AA3}" presName="sibTrans" presStyleCnt="0"/>
      <dgm:spPr/>
    </dgm:pt>
    <dgm:pt modelId="{638B6F1F-8C43-4589-89F3-CE363B09CE2D}" type="pres">
      <dgm:prSet presAssocID="{86391DDB-3781-4C7F-876A-0E34AD911E8E}" presName="textNode" presStyleLbl="node1" presStyleIdx="2" presStyleCnt="3">
        <dgm:presLayoutVars>
          <dgm:bulletEnabled val="1"/>
        </dgm:presLayoutVars>
      </dgm:prSet>
      <dgm:spPr/>
      <dgm:t>
        <a:bodyPr/>
        <a:lstStyle/>
        <a:p>
          <a:endParaRPr lang="en-US"/>
        </a:p>
      </dgm:t>
    </dgm:pt>
  </dgm:ptLst>
  <dgm:cxnLst>
    <dgm:cxn modelId="{F28E638D-3D73-4BC0-8BBA-99268A0A195C}" type="presOf" srcId="{8216324A-44F5-4319-BB3A-7DB76B9E23BE}" destId="{8172F8ED-82E1-4B6F-AB17-EEEBC58EA17B}" srcOrd="0" destOrd="0" presId="urn:microsoft.com/office/officeart/2005/8/layout/hProcess9"/>
    <dgm:cxn modelId="{1DA09311-27CA-4AF8-85BA-AE274FDA7606}" type="presOf" srcId="{12009CCD-A0C7-4EDC-8EB0-D2227AE64781}" destId="{31A304D0-140D-4DBD-AD62-E1E9136F28FA}" srcOrd="0" destOrd="0" presId="urn:microsoft.com/office/officeart/2005/8/layout/hProcess9"/>
    <dgm:cxn modelId="{9CACA780-56EF-41C7-B61D-CBCDC7C7F885}" srcId="{12009CCD-A0C7-4EDC-8EB0-D2227AE64781}" destId="{8216324A-44F5-4319-BB3A-7DB76B9E23BE}" srcOrd="1" destOrd="0" parTransId="{0E41B686-D3DD-4F95-9777-AB588B994C89}" sibTransId="{AC5582EF-67F1-4BBC-BAFF-01D7B66D6AA3}"/>
    <dgm:cxn modelId="{A040A203-4B82-4CAD-935E-816B5558F5C3}" type="presOf" srcId="{86391DDB-3781-4C7F-876A-0E34AD911E8E}" destId="{638B6F1F-8C43-4589-89F3-CE363B09CE2D}" srcOrd="0" destOrd="0" presId="urn:microsoft.com/office/officeart/2005/8/layout/hProcess9"/>
    <dgm:cxn modelId="{B48A1496-A438-41E4-AD5F-9A65589DDEC1}" srcId="{12009CCD-A0C7-4EDC-8EB0-D2227AE64781}" destId="{9A13CD8A-073D-4EAA-84A6-437194077FBB}" srcOrd="0" destOrd="0" parTransId="{5F1B67AC-621C-406B-8A89-1017ACA558F5}" sibTransId="{6515587A-B894-4186-8521-FEB5933E2B3D}"/>
    <dgm:cxn modelId="{D54D7B35-27C6-4D6B-92DA-59A34DEC0E25}" type="presOf" srcId="{9A13CD8A-073D-4EAA-84A6-437194077FBB}" destId="{01717768-3909-44AE-B30E-BF320F43354E}" srcOrd="0" destOrd="0" presId="urn:microsoft.com/office/officeart/2005/8/layout/hProcess9"/>
    <dgm:cxn modelId="{49144F00-C0A8-4065-86E0-1D24EE8B9A57}" srcId="{12009CCD-A0C7-4EDC-8EB0-D2227AE64781}" destId="{86391DDB-3781-4C7F-876A-0E34AD911E8E}" srcOrd="2" destOrd="0" parTransId="{55E759BA-C1B0-4EDB-B28A-26997FDBF20C}" sibTransId="{CF1F34E6-0108-490B-AE64-93332B1D39FC}"/>
    <dgm:cxn modelId="{A8F32070-BE0E-4D76-AA38-E31A922F7317}" type="presParOf" srcId="{31A304D0-140D-4DBD-AD62-E1E9136F28FA}" destId="{C25D9D09-6C0D-4EA1-8626-442C2E9773B1}" srcOrd="0" destOrd="0" presId="urn:microsoft.com/office/officeart/2005/8/layout/hProcess9"/>
    <dgm:cxn modelId="{D9909FDB-85CE-4439-8790-0BFE7E031753}" type="presParOf" srcId="{31A304D0-140D-4DBD-AD62-E1E9136F28FA}" destId="{6BAB3DD8-28D5-48E4-B5CA-EAA96D48B60C}" srcOrd="1" destOrd="0" presId="urn:microsoft.com/office/officeart/2005/8/layout/hProcess9"/>
    <dgm:cxn modelId="{5309A04A-EBE4-464A-9646-AF98A24EA7A2}" type="presParOf" srcId="{6BAB3DD8-28D5-48E4-B5CA-EAA96D48B60C}" destId="{01717768-3909-44AE-B30E-BF320F43354E}" srcOrd="0" destOrd="0" presId="urn:microsoft.com/office/officeart/2005/8/layout/hProcess9"/>
    <dgm:cxn modelId="{ADCBDDCB-6F29-4C5E-A369-415756E7A5AE}" type="presParOf" srcId="{6BAB3DD8-28D5-48E4-B5CA-EAA96D48B60C}" destId="{640420F2-5E6B-4B0F-AB9E-776A79D16080}" srcOrd="1" destOrd="0" presId="urn:microsoft.com/office/officeart/2005/8/layout/hProcess9"/>
    <dgm:cxn modelId="{5A477887-FD0A-4C44-BD6E-A6BEF6AD898D}" type="presParOf" srcId="{6BAB3DD8-28D5-48E4-B5CA-EAA96D48B60C}" destId="{8172F8ED-82E1-4B6F-AB17-EEEBC58EA17B}" srcOrd="2" destOrd="0" presId="urn:microsoft.com/office/officeart/2005/8/layout/hProcess9"/>
    <dgm:cxn modelId="{D6415AE9-05D5-4963-9493-FF0CCFE878CE}" type="presParOf" srcId="{6BAB3DD8-28D5-48E4-B5CA-EAA96D48B60C}" destId="{15A669C2-83C9-43C1-94EE-7ED540187A56}" srcOrd="3" destOrd="0" presId="urn:microsoft.com/office/officeart/2005/8/layout/hProcess9"/>
    <dgm:cxn modelId="{1FDB1CCD-9944-4541-BBC7-B400026AC7F6}" type="presParOf" srcId="{6BAB3DD8-28D5-48E4-B5CA-EAA96D48B60C}" destId="{638B6F1F-8C43-4589-89F3-CE363B09CE2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3652B8-FA25-4842-97CE-B658FFE8EAD7}" type="doc">
      <dgm:prSet loTypeId="urn:microsoft.com/office/officeart/2005/8/layout/radial6" loCatId="cycle" qsTypeId="urn:microsoft.com/office/officeart/2005/8/quickstyle/3d3" qsCatId="3D" csTypeId="urn:microsoft.com/office/officeart/2005/8/colors/accent2_2" csCatId="accent2" phldr="1"/>
      <dgm:spPr/>
      <dgm:t>
        <a:bodyPr/>
        <a:lstStyle/>
        <a:p>
          <a:endParaRPr lang="en-US"/>
        </a:p>
      </dgm:t>
    </dgm:pt>
    <dgm:pt modelId="{16011FDB-FA77-4926-BE08-86EDA285AFFD}">
      <dgm:prSet phldrT="[Text]"/>
      <dgm:spPr>
        <a:solidFill>
          <a:srgbClr val="0070C0"/>
        </a:solidFill>
      </dgm:spPr>
      <dgm:t>
        <a:bodyPr/>
        <a:lstStyle/>
        <a:p>
          <a:r>
            <a:rPr lang="en-US" dirty="0" smtClean="0">
              <a:latin typeface="Arial" panose="020B0604020202020204" pitchFamily="34" charset="0"/>
              <a:cs typeface="Arial" panose="020B0604020202020204" pitchFamily="34" charset="0"/>
            </a:rPr>
            <a:t>ELA Standards</a:t>
          </a:r>
          <a:endParaRPr lang="en-US" dirty="0">
            <a:latin typeface="Arial" panose="020B0604020202020204" pitchFamily="34" charset="0"/>
            <a:cs typeface="Arial" panose="020B0604020202020204" pitchFamily="34" charset="0"/>
          </a:endParaRPr>
        </a:p>
      </dgm:t>
    </dgm:pt>
    <dgm:pt modelId="{75F3A68E-8350-4AF4-957C-72E3592DB270}" type="parTrans" cxnId="{465B2772-6E68-49F7-9CD7-590BBAF72A49}">
      <dgm:prSet/>
      <dgm:spPr/>
      <dgm:t>
        <a:bodyPr/>
        <a:lstStyle/>
        <a:p>
          <a:endParaRPr lang="en-US"/>
        </a:p>
      </dgm:t>
    </dgm:pt>
    <dgm:pt modelId="{638F5E3B-6C08-468E-ABB5-C0950CACAA3C}" type="sibTrans" cxnId="{465B2772-6E68-49F7-9CD7-590BBAF72A49}">
      <dgm:prSet/>
      <dgm:spPr/>
      <dgm:t>
        <a:bodyPr/>
        <a:lstStyle/>
        <a:p>
          <a:endParaRPr lang="en-US"/>
        </a:p>
      </dgm:t>
    </dgm:pt>
    <dgm:pt modelId="{F5C68D69-049F-4DBB-A34B-D27FB070E974}">
      <dgm:prSet phldrT="[Text]"/>
      <dgm:spPr>
        <a:solidFill>
          <a:srgbClr val="0070C0"/>
        </a:solidFill>
      </dgm:spPr>
      <dgm:t>
        <a:bodyPr/>
        <a:lstStyle/>
        <a:p>
          <a:r>
            <a:rPr lang="en-US" dirty="0" smtClean="0">
              <a:latin typeface="Arial" panose="020B0604020202020204" pitchFamily="34" charset="0"/>
              <a:cs typeface="Arial" panose="020B0604020202020204" pitchFamily="34" charset="0"/>
            </a:rPr>
            <a:t>Reading</a:t>
          </a:r>
          <a:endParaRPr lang="en-US" dirty="0">
            <a:latin typeface="Arial" panose="020B0604020202020204" pitchFamily="34" charset="0"/>
            <a:cs typeface="Arial" panose="020B0604020202020204" pitchFamily="34" charset="0"/>
          </a:endParaRPr>
        </a:p>
      </dgm:t>
    </dgm:pt>
    <dgm:pt modelId="{793F4465-82BB-4C7B-81BD-8BC865E05D39}" type="parTrans" cxnId="{E68D19D2-1ADF-4A7A-A9F9-58F44DD791F7}">
      <dgm:prSet/>
      <dgm:spPr/>
      <dgm:t>
        <a:bodyPr/>
        <a:lstStyle/>
        <a:p>
          <a:endParaRPr lang="en-US"/>
        </a:p>
      </dgm:t>
    </dgm:pt>
    <dgm:pt modelId="{4550BB12-60BC-454D-8826-42DA1B8F5B2F}" type="sibTrans" cxnId="{E68D19D2-1ADF-4A7A-A9F9-58F44DD791F7}">
      <dgm:prSet/>
      <dgm:spPr/>
      <dgm:t>
        <a:bodyPr/>
        <a:lstStyle/>
        <a:p>
          <a:endParaRPr lang="en-US"/>
        </a:p>
      </dgm:t>
    </dgm:pt>
    <dgm:pt modelId="{E4F8944B-4FFE-4E78-857A-F2004B4392EE}">
      <dgm:prSet phldrT="[Text]"/>
      <dgm:spPr>
        <a:solidFill>
          <a:srgbClr val="0070C0"/>
        </a:solidFill>
      </dgm:spPr>
      <dgm:t>
        <a:bodyPr/>
        <a:lstStyle/>
        <a:p>
          <a:r>
            <a:rPr lang="en-US" dirty="0" smtClean="0">
              <a:latin typeface="Arial" panose="020B0604020202020204" pitchFamily="34" charset="0"/>
              <a:cs typeface="Arial" panose="020B0604020202020204" pitchFamily="34" charset="0"/>
            </a:rPr>
            <a:t>Writing</a:t>
          </a:r>
          <a:endParaRPr lang="en-US" dirty="0">
            <a:latin typeface="Arial" panose="020B0604020202020204" pitchFamily="34" charset="0"/>
            <a:cs typeface="Arial" panose="020B0604020202020204" pitchFamily="34" charset="0"/>
          </a:endParaRPr>
        </a:p>
      </dgm:t>
    </dgm:pt>
    <dgm:pt modelId="{5B68ADA1-55EF-48DC-9C62-2DF0C033CFD0}" type="parTrans" cxnId="{EA25E263-7345-4DDD-97D3-352330FAE37E}">
      <dgm:prSet/>
      <dgm:spPr/>
      <dgm:t>
        <a:bodyPr/>
        <a:lstStyle/>
        <a:p>
          <a:endParaRPr lang="en-US"/>
        </a:p>
      </dgm:t>
    </dgm:pt>
    <dgm:pt modelId="{A87ED296-E37C-4D16-B928-5ABBC68A78D0}" type="sibTrans" cxnId="{EA25E263-7345-4DDD-97D3-352330FAE37E}">
      <dgm:prSet/>
      <dgm:spPr/>
      <dgm:t>
        <a:bodyPr/>
        <a:lstStyle/>
        <a:p>
          <a:endParaRPr lang="en-US"/>
        </a:p>
      </dgm:t>
    </dgm:pt>
    <dgm:pt modelId="{ABD77489-E061-4AE6-8231-5DC2F9F6E86B}">
      <dgm:prSet phldrT="[Text]"/>
      <dgm:spPr>
        <a:solidFill>
          <a:srgbClr val="0070C0"/>
        </a:solidFill>
      </dgm:spPr>
      <dgm:t>
        <a:bodyPr/>
        <a:lstStyle/>
        <a:p>
          <a:r>
            <a:rPr lang="en-US" dirty="0" smtClean="0">
              <a:latin typeface="Arial" panose="020B0604020202020204" pitchFamily="34" charset="0"/>
              <a:cs typeface="Arial" panose="020B0604020202020204" pitchFamily="34" charset="0"/>
            </a:rPr>
            <a:t>Speaking and Listening</a:t>
          </a:r>
          <a:endParaRPr lang="en-US" dirty="0">
            <a:latin typeface="Arial" panose="020B0604020202020204" pitchFamily="34" charset="0"/>
            <a:cs typeface="Arial" panose="020B0604020202020204" pitchFamily="34" charset="0"/>
          </a:endParaRPr>
        </a:p>
      </dgm:t>
    </dgm:pt>
    <dgm:pt modelId="{76D0799A-2711-486F-B09D-D5599E41766B}" type="parTrans" cxnId="{7C953FAE-76EA-4DB9-9BD6-5624789F237C}">
      <dgm:prSet/>
      <dgm:spPr/>
      <dgm:t>
        <a:bodyPr/>
        <a:lstStyle/>
        <a:p>
          <a:endParaRPr lang="en-US"/>
        </a:p>
      </dgm:t>
    </dgm:pt>
    <dgm:pt modelId="{90C80C28-2067-4CF0-8059-A4ED57B1FBC6}" type="sibTrans" cxnId="{7C953FAE-76EA-4DB9-9BD6-5624789F237C}">
      <dgm:prSet/>
      <dgm:spPr/>
      <dgm:t>
        <a:bodyPr/>
        <a:lstStyle/>
        <a:p>
          <a:endParaRPr lang="en-US"/>
        </a:p>
      </dgm:t>
    </dgm:pt>
    <dgm:pt modelId="{E9201F22-B9D9-4C32-90F5-7F2515B68AC3}">
      <dgm:prSet phldrT="[Text]"/>
      <dgm:spPr>
        <a:solidFill>
          <a:srgbClr val="0070C0"/>
        </a:solidFill>
      </dgm:spPr>
      <dgm:t>
        <a:bodyPr/>
        <a:lstStyle/>
        <a:p>
          <a:r>
            <a:rPr lang="en-US" dirty="0" smtClean="0">
              <a:latin typeface="Arial" panose="020B0604020202020204" pitchFamily="34" charset="0"/>
              <a:cs typeface="Arial" panose="020B0604020202020204" pitchFamily="34" charset="0"/>
            </a:rPr>
            <a:t>Language</a:t>
          </a:r>
          <a:endParaRPr lang="en-US" dirty="0">
            <a:latin typeface="Arial" panose="020B0604020202020204" pitchFamily="34" charset="0"/>
            <a:cs typeface="Arial" panose="020B0604020202020204" pitchFamily="34" charset="0"/>
          </a:endParaRPr>
        </a:p>
      </dgm:t>
    </dgm:pt>
    <dgm:pt modelId="{1FCF68FD-12F5-4592-A22B-06D022C368D3}" type="parTrans" cxnId="{FE1A148C-EC41-485C-B080-7492656226A9}">
      <dgm:prSet/>
      <dgm:spPr/>
      <dgm:t>
        <a:bodyPr/>
        <a:lstStyle/>
        <a:p>
          <a:endParaRPr lang="en-US"/>
        </a:p>
      </dgm:t>
    </dgm:pt>
    <dgm:pt modelId="{BF8714AF-A591-4087-A238-9D42A6F28B80}" type="sibTrans" cxnId="{FE1A148C-EC41-485C-B080-7492656226A9}">
      <dgm:prSet/>
      <dgm:spPr/>
      <dgm:t>
        <a:bodyPr/>
        <a:lstStyle/>
        <a:p>
          <a:endParaRPr lang="en-US"/>
        </a:p>
      </dgm:t>
    </dgm:pt>
    <dgm:pt modelId="{A463CC57-A82D-4AF7-8501-11BD13EEC340}" type="pres">
      <dgm:prSet presAssocID="{3F3652B8-FA25-4842-97CE-B658FFE8EAD7}" presName="Name0" presStyleCnt="0">
        <dgm:presLayoutVars>
          <dgm:chMax val="1"/>
          <dgm:dir/>
          <dgm:animLvl val="ctr"/>
          <dgm:resizeHandles val="exact"/>
        </dgm:presLayoutVars>
      </dgm:prSet>
      <dgm:spPr/>
      <dgm:t>
        <a:bodyPr/>
        <a:lstStyle/>
        <a:p>
          <a:endParaRPr lang="en-US"/>
        </a:p>
      </dgm:t>
    </dgm:pt>
    <dgm:pt modelId="{F940EF43-B4FD-4707-93B2-2370493D5549}" type="pres">
      <dgm:prSet presAssocID="{16011FDB-FA77-4926-BE08-86EDA285AFFD}" presName="centerShape" presStyleLbl="node0" presStyleIdx="0" presStyleCnt="1"/>
      <dgm:spPr/>
      <dgm:t>
        <a:bodyPr/>
        <a:lstStyle/>
        <a:p>
          <a:endParaRPr lang="en-US"/>
        </a:p>
      </dgm:t>
    </dgm:pt>
    <dgm:pt modelId="{F3D485BC-F38F-4370-B446-8F17EA876B98}" type="pres">
      <dgm:prSet presAssocID="{F5C68D69-049F-4DBB-A34B-D27FB070E974}" presName="node" presStyleLbl="node1" presStyleIdx="0" presStyleCnt="4">
        <dgm:presLayoutVars>
          <dgm:bulletEnabled val="1"/>
        </dgm:presLayoutVars>
      </dgm:prSet>
      <dgm:spPr/>
      <dgm:t>
        <a:bodyPr/>
        <a:lstStyle/>
        <a:p>
          <a:endParaRPr lang="en-US"/>
        </a:p>
      </dgm:t>
    </dgm:pt>
    <dgm:pt modelId="{4EB93507-B14D-4668-AFFF-CD771CCDD797}" type="pres">
      <dgm:prSet presAssocID="{F5C68D69-049F-4DBB-A34B-D27FB070E974}" presName="dummy" presStyleCnt="0"/>
      <dgm:spPr/>
    </dgm:pt>
    <dgm:pt modelId="{EDA5D449-601E-4089-BDD9-CEBC78505C79}" type="pres">
      <dgm:prSet presAssocID="{4550BB12-60BC-454D-8826-42DA1B8F5B2F}" presName="sibTrans" presStyleLbl="sibTrans2D1" presStyleIdx="0" presStyleCnt="4"/>
      <dgm:spPr/>
      <dgm:t>
        <a:bodyPr/>
        <a:lstStyle/>
        <a:p>
          <a:endParaRPr lang="en-US"/>
        </a:p>
      </dgm:t>
    </dgm:pt>
    <dgm:pt modelId="{363313C8-D953-4E41-8449-C17D6F1472DD}" type="pres">
      <dgm:prSet presAssocID="{E4F8944B-4FFE-4E78-857A-F2004B4392EE}" presName="node" presStyleLbl="node1" presStyleIdx="1" presStyleCnt="4">
        <dgm:presLayoutVars>
          <dgm:bulletEnabled val="1"/>
        </dgm:presLayoutVars>
      </dgm:prSet>
      <dgm:spPr/>
      <dgm:t>
        <a:bodyPr/>
        <a:lstStyle/>
        <a:p>
          <a:endParaRPr lang="en-US"/>
        </a:p>
      </dgm:t>
    </dgm:pt>
    <dgm:pt modelId="{23A2E3F8-E0F0-4B88-97B4-D5641CCA31B1}" type="pres">
      <dgm:prSet presAssocID="{E4F8944B-4FFE-4E78-857A-F2004B4392EE}" presName="dummy" presStyleCnt="0"/>
      <dgm:spPr/>
    </dgm:pt>
    <dgm:pt modelId="{EFC72B1B-9A46-48E8-B78D-75379D05E988}" type="pres">
      <dgm:prSet presAssocID="{A87ED296-E37C-4D16-B928-5ABBC68A78D0}" presName="sibTrans" presStyleLbl="sibTrans2D1" presStyleIdx="1" presStyleCnt="4"/>
      <dgm:spPr/>
      <dgm:t>
        <a:bodyPr/>
        <a:lstStyle/>
        <a:p>
          <a:endParaRPr lang="en-US"/>
        </a:p>
      </dgm:t>
    </dgm:pt>
    <dgm:pt modelId="{725FFEAD-CB3C-4B15-9435-07BFAE2A3FFA}" type="pres">
      <dgm:prSet presAssocID="{ABD77489-E061-4AE6-8231-5DC2F9F6E86B}" presName="node" presStyleLbl="node1" presStyleIdx="2" presStyleCnt="4">
        <dgm:presLayoutVars>
          <dgm:bulletEnabled val="1"/>
        </dgm:presLayoutVars>
      </dgm:prSet>
      <dgm:spPr/>
      <dgm:t>
        <a:bodyPr/>
        <a:lstStyle/>
        <a:p>
          <a:endParaRPr lang="en-US"/>
        </a:p>
      </dgm:t>
    </dgm:pt>
    <dgm:pt modelId="{080750F8-F898-4897-89C8-3366561CD303}" type="pres">
      <dgm:prSet presAssocID="{ABD77489-E061-4AE6-8231-5DC2F9F6E86B}" presName="dummy" presStyleCnt="0"/>
      <dgm:spPr/>
    </dgm:pt>
    <dgm:pt modelId="{AD0E1DAA-CCF5-4436-A005-89FAF2B5D5E4}" type="pres">
      <dgm:prSet presAssocID="{90C80C28-2067-4CF0-8059-A4ED57B1FBC6}" presName="sibTrans" presStyleLbl="sibTrans2D1" presStyleIdx="2" presStyleCnt="4"/>
      <dgm:spPr/>
      <dgm:t>
        <a:bodyPr/>
        <a:lstStyle/>
        <a:p>
          <a:endParaRPr lang="en-US"/>
        </a:p>
      </dgm:t>
    </dgm:pt>
    <dgm:pt modelId="{93D64134-AF58-4D78-93F4-B345E17705F6}" type="pres">
      <dgm:prSet presAssocID="{E9201F22-B9D9-4C32-90F5-7F2515B68AC3}" presName="node" presStyleLbl="node1" presStyleIdx="3" presStyleCnt="4">
        <dgm:presLayoutVars>
          <dgm:bulletEnabled val="1"/>
        </dgm:presLayoutVars>
      </dgm:prSet>
      <dgm:spPr/>
      <dgm:t>
        <a:bodyPr/>
        <a:lstStyle/>
        <a:p>
          <a:endParaRPr lang="en-US"/>
        </a:p>
      </dgm:t>
    </dgm:pt>
    <dgm:pt modelId="{5744DD3D-CF5A-4F75-B335-8675A1BBBE6A}" type="pres">
      <dgm:prSet presAssocID="{E9201F22-B9D9-4C32-90F5-7F2515B68AC3}" presName="dummy" presStyleCnt="0"/>
      <dgm:spPr/>
    </dgm:pt>
    <dgm:pt modelId="{7E1D0F95-F7F7-4ED6-8B3E-B857A9248D98}" type="pres">
      <dgm:prSet presAssocID="{BF8714AF-A591-4087-A238-9D42A6F28B80}" presName="sibTrans" presStyleLbl="sibTrans2D1" presStyleIdx="3" presStyleCnt="4"/>
      <dgm:spPr/>
      <dgm:t>
        <a:bodyPr/>
        <a:lstStyle/>
        <a:p>
          <a:endParaRPr lang="en-US"/>
        </a:p>
      </dgm:t>
    </dgm:pt>
  </dgm:ptLst>
  <dgm:cxnLst>
    <dgm:cxn modelId="{E68D19D2-1ADF-4A7A-A9F9-58F44DD791F7}" srcId="{16011FDB-FA77-4926-BE08-86EDA285AFFD}" destId="{F5C68D69-049F-4DBB-A34B-D27FB070E974}" srcOrd="0" destOrd="0" parTransId="{793F4465-82BB-4C7B-81BD-8BC865E05D39}" sibTransId="{4550BB12-60BC-454D-8826-42DA1B8F5B2F}"/>
    <dgm:cxn modelId="{A6F70534-91A4-481D-A994-1AD3F1DC8A33}" type="presOf" srcId="{3F3652B8-FA25-4842-97CE-B658FFE8EAD7}" destId="{A463CC57-A82D-4AF7-8501-11BD13EEC340}" srcOrd="0" destOrd="0" presId="urn:microsoft.com/office/officeart/2005/8/layout/radial6"/>
    <dgm:cxn modelId="{A22BAF90-7C45-4CA8-A4B4-F11B97CA57ED}" type="presOf" srcId="{16011FDB-FA77-4926-BE08-86EDA285AFFD}" destId="{F940EF43-B4FD-4707-93B2-2370493D5549}" srcOrd="0" destOrd="0" presId="urn:microsoft.com/office/officeart/2005/8/layout/radial6"/>
    <dgm:cxn modelId="{CABE8AC0-B3D4-4D4A-8005-81909C7A03AC}" type="presOf" srcId="{90C80C28-2067-4CF0-8059-A4ED57B1FBC6}" destId="{AD0E1DAA-CCF5-4436-A005-89FAF2B5D5E4}" srcOrd="0" destOrd="0" presId="urn:microsoft.com/office/officeart/2005/8/layout/radial6"/>
    <dgm:cxn modelId="{5744AF61-F961-4BF2-B537-73289B068CF9}" type="presOf" srcId="{E4F8944B-4FFE-4E78-857A-F2004B4392EE}" destId="{363313C8-D953-4E41-8449-C17D6F1472DD}" srcOrd="0" destOrd="0" presId="urn:microsoft.com/office/officeart/2005/8/layout/radial6"/>
    <dgm:cxn modelId="{465B2772-6E68-49F7-9CD7-590BBAF72A49}" srcId="{3F3652B8-FA25-4842-97CE-B658FFE8EAD7}" destId="{16011FDB-FA77-4926-BE08-86EDA285AFFD}" srcOrd="0" destOrd="0" parTransId="{75F3A68E-8350-4AF4-957C-72E3592DB270}" sibTransId="{638F5E3B-6C08-468E-ABB5-C0950CACAA3C}"/>
    <dgm:cxn modelId="{FE1A148C-EC41-485C-B080-7492656226A9}" srcId="{16011FDB-FA77-4926-BE08-86EDA285AFFD}" destId="{E9201F22-B9D9-4C32-90F5-7F2515B68AC3}" srcOrd="3" destOrd="0" parTransId="{1FCF68FD-12F5-4592-A22B-06D022C368D3}" sibTransId="{BF8714AF-A591-4087-A238-9D42A6F28B80}"/>
    <dgm:cxn modelId="{E3920061-64AE-41FF-AF11-BCE9996BDDB2}" type="presOf" srcId="{ABD77489-E061-4AE6-8231-5DC2F9F6E86B}" destId="{725FFEAD-CB3C-4B15-9435-07BFAE2A3FFA}" srcOrd="0" destOrd="0" presId="urn:microsoft.com/office/officeart/2005/8/layout/radial6"/>
    <dgm:cxn modelId="{034C825E-1876-4757-AE0B-9A3F0B40E6D0}" type="presOf" srcId="{F5C68D69-049F-4DBB-A34B-D27FB070E974}" destId="{F3D485BC-F38F-4370-B446-8F17EA876B98}" srcOrd="0" destOrd="0" presId="urn:microsoft.com/office/officeart/2005/8/layout/radial6"/>
    <dgm:cxn modelId="{37869B71-063C-4B87-A232-77543AD5DE78}" type="presOf" srcId="{4550BB12-60BC-454D-8826-42DA1B8F5B2F}" destId="{EDA5D449-601E-4089-BDD9-CEBC78505C79}" srcOrd="0" destOrd="0" presId="urn:microsoft.com/office/officeart/2005/8/layout/radial6"/>
    <dgm:cxn modelId="{B6409EA9-5903-4F27-83E2-902512867446}" type="presOf" srcId="{A87ED296-E37C-4D16-B928-5ABBC68A78D0}" destId="{EFC72B1B-9A46-48E8-B78D-75379D05E988}" srcOrd="0" destOrd="0" presId="urn:microsoft.com/office/officeart/2005/8/layout/radial6"/>
    <dgm:cxn modelId="{38A82D99-4CC7-434B-A959-27D9D315E81D}" type="presOf" srcId="{E9201F22-B9D9-4C32-90F5-7F2515B68AC3}" destId="{93D64134-AF58-4D78-93F4-B345E17705F6}" srcOrd="0" destOrd="0" presId="urn:microsoft.com/office/officeart/2005/8/layout/radial6"/>
    <dgm:cxn modelId="{EA25E263-7345-4DDD-97D3-352330FAE37E}" srcId="{16011FDB-FA77-4926-BE08-86EDA285AFFD}" destId="{E4F8944B-4FFE-4E78-857A-F2004B4392EE}" srcOrd="1" destOrd="0" parTransId="{5B68ADA1-55EF-48DC-9C62-2DF0C033CFD0}" sibTransId="{A87ED296-E37C-4D16-B928-5ABBC68A78D0}"/>
    <dgm:cxn modelId="{7C953FAE-76EA-4DB9-9BD6-5624789F237C}" srcId="{16011FDB-FA77-4926-BE08-86EDA285AFFD}" destId="{ABD77489-E061-4AE6-8231-5DC2F9F6E86B}" srcOrd="2" destOrd="0" parTransId="{76D0799A-2711-486F-B09D-D5599E41766B}" sibTransId="{90C80C28-2067-4CF0-8059-A4ED57B1FBC6}"/>
    <dgm:cxn modelId="{8BBAB8AD-73B8-4173-A6F2-980C12E0D972}" type="presOf" srcId="{BF8714AF-A591-4087-A238-9D42A6F28B80}" destId="{7E1D0F95-F7F7-4ED6-8B3E-B857A9248D98}" srcOrd="0" destOrd="0" presId="urn:microsoft.com/office/officeart/2005/8/layout/radial6"/>
    <dgm:cxn modelId="{E9557825-B985-4C9D-8E89-C8A93C03DF15}" type="presParOf" srcId="{A463CC57-A82D-4AF7-8501-11BD13EEC340}" destId="{F940EF43-B4FD-4707-93B2-2370493D5549}" srcOrd="0" destOrd="0" presId="urn:microsoft.com/office/officeart/2005/8/layout/radial6"/>
    <dgm:cxn modelId="{47F47FEE-5631-4032-8F31-16194B712AEA}" type="presParOf" srcId="{A463CC57-A82D-4AF7-8501-11BD13EEC340}" destId="{F3D485BC-F38F-4370-B446-8F17EA876B98}" srcOrd="1" destOrd="0" presId="urn:microsoft.com/office/officeart/2005/8/layout/radial6"/>
    <dgm:cxn modelId="{E1C6C334-6284-4811-A963-8586CF81589D}" type="presParOf" srcId="{A463CC57-A82D-4AF7-8501-11BD13EEC340}" destId="{4EB93507-B14D-4668-AFFF-CD771CCDD797}" srcOrd="2" destOrd="0" presId="urn:microsoft.com/office/officeart/2005/8/layout/radial6"/>
    <dgm:cxn modelId="{04B16B12-5408-4F57-AC63-4CD77267ACB8}" type="presParOf" srcId="{A463CC57-A82D-4AF7-8501-11BD13EEC340}" destId="{EDA5D449-601E-4089-BDD9-CEBC78505C79}" srcOrd="3" destOrd="0" presId="urn:microsoft.com/office/officeart/2005/8/layout/radial6"/>
    <dgm:cxn modelId="{40C35001-48E1-46F4-9FDE-7D5FEB4FA90E}" type="presParOf" srcId="{A463CC57-A82D-4AF7-8501-11BD13EEC340}" destId="{363313C8-D953-4E41-8449-C17D6F1472DD}" srcOrd="4" destOrd="0" presId="urn:microsoft.com/office/officeart/2005/8/layout/radial6"/>
    <dgm:cxn modelId="{4970EA5E-5027-41B1-B326-C9736CB9F90D}" type="presParOf" srcId="{A463CC57-A82D-4AF7-8501-11BD13EEC340}" destId="{23A2E3F8-E0F0-4B88-97B4-D5641CCA31B1}" srcOrd="5" destOrd="0" presId="urn:microsoft.com/office/officeart/2005/8/layout/radial6"/>
    <dgm:cxn modelId="{DEAEC704-F175-4DC9-8F83-EF30470D4524}" type="presParOf" srcId="{A463CC57-A82D-4AF7-8501-11BD13EEC340}" destId="{EFC72B1B-9A46-48E8-B78D-75379D05E988}" srcOrd="6" destOrd="0" presId="urn:microsoft.com/office/officeart/2005/8/layout/radial6"/>
    <dgm:cxn modelId="{168F1DAE-74DC-4CB0-8676-05FEFB1BC8F9}" type="presParOf" srcId="{A463CC57-A82D-4AF7-8501-11BD13EEC340}" destId="{725FFEAD-CB3C-4B15-9435-07BFAE2A3FFA}" srcOrd="7" destOrd="0" presId="urn:microsoft.com/office/officeart/2005/8/layout/radial6"/>
    <dgm:cxn modelId="{79A3B606-46E3-4783-BEB1-BF0124CC3D59}" type="presParOf" srcId="{A463CC57-A82D-4AF7-8501-11BD13EEC340}" destId="{080750F8-F898-4897-89C8-3366561CD303}" srcOrd="8" destOrd="0" presId="urn:microsoft.com/office/officeart/2005/8/layout/radial6"/>
    <dgm:cxn modelId="{52A6429A-FE98-44FF-96C8-85C992251B0B}" type="presParOf" srcId="{A463CC57-A82D-4AF7-8501-11BD13EEC340}" destId="{AD0E1DAA-CCF5-4436-A005-89FAF2B5D5E4}" srcOrd="9" destOrd="0" presId="urn:microsoft.com/office/officeart/2005/8/layout/radial6"/>
    <dgm:cxn modelId="{27DB1CF3-4D94-40B3-A41D-15EF99D2C12A}" type="presParOf" srcId="{A463CC57-A82D-4AF7-8501-11BD13EEC340}" destId="{93D64134-AF58-4D78-93F4-B345E17705F6}" srcOrd="10" destOrd="0" presId="urn:microsoft.com/office/officeart/2005/8/layout/radial6"/>
    <dgm:cxn modelId="{F7F0B8E4-FE4B-4EAA-B4D7-A77BE4F3B2EB}" type="presParOf" srcId="{A463CC57-A82D-4AF7-8501-11BD13EEC340}" destId="{5744DD3D-CF5A-4F75-B335-8675A1BBBE6A}" srcOrd="11" destOrd="0" presId="urn:microsoft.com/office/officeart/2005/8/layout/radial6"/>
    <dgm:cxn modelId="{681B046B-3E76-408C-B189-5DF475AAD9CE}" type="presParOf" srcId="{A463CC57-A82D-4AF7-8501-11BD13EEC340}" destId="{7E1D0F95-F7F7-4ED6-8B3E-B857A9248D98}"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4F3-56A3-4FFC-B8AA-A8F49B848191}">
      <dsp:nvSpPr>
        <dsp:cNvPr id="0" name=""/>
        <dsp:cNvSpPr/>
      </dsp:nvSpPr>
      <dsp:spPr>
        <a:xfrm>
          <a:off x="777550" y="0"/>
          <a:ext cx="4342696" cy="4342696"/>
        </a:xfrm>
        <a:prstGeom prst="triangle">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2105985-DC3A-46DB-A6BC-A9BE1A77C040}">
      <dsp:nvSpPr>
        <dsp:cNvPr id="0" name=""/>
        <dsp:cNvSpPr/>
      </dsp:nvSpPr>
      <dsp:spPr>
        <a:xfrm>
          <a:off x="2948898" y="436602"/>
          <a:ext cx="2822752" cy="51399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Opinions, Arguments, Inter-textual Connections</a:t>
          </a:r>
          <a:endParaRPr lang="en-US" sz="1600" kern="1200" dirty="0">
            <a:latin typeface="Arial" panose="020B0604020202020204" pitchFamily="34" charset="0"/>
            <a:cs typeface="Arial" panose="020B0604020202020204" pitchFamily="34" charset="0"/>
          </a:endParaRPr>
        </a:p>
      </dsp:txBody>
      <dsp:txXfrm>
        <a:off x="2973989" y="461693"/>
        <a:ext cx="2772570" cy="463816"/>
      </dsp:txXfrm>
    </dsp:sp>
    <dsp:sp modelId="{364288FF-083D-4E94-A823-348C031D633F}">
      <dsp:nvSpPr>
        <dsp:cNvPr id="0" name=""/>
        <dsp:cNvSpPr/>
      </dsp:nvSpPr>
      <dsp:spPr>
        <a:xfrm>
          <a:off x="2948898" y="1014850"/>
          <a:ext cx="2822752" cy="51399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Inferences</a:t>
          </a:r>
          <a:endParaRPr lang="en-US" sz="1600" kern="1200" dirty="0">
            <a:latin typeface="Arial" panose="020B0604020202020204" pitchFamily="34" charset="0"/>
            <a:cs typeface="Arial" panose="020B0604020202020204" pitchFamily="34" charset="0"/>
          </a:endParaRPr>
        </a:p>
      </dsp:txBody>
      <dsp:txXfrm>
        <a:off x="2973989" y="1039941"/>
        <a:ext cx="2772570" cy="463816"/>
      </dsp:txXfrm>
    </dsp:sp>
    <dsp:sp modelId="{7EEF8C8F-392E-45AE-8AA0-C7E23919E8E4}">
      <dsp:nvSpPr>
        <dsp:cNvPr id="0" name=""/>
        <dsp:cNvSpPr/>
      </dsp:nvSpPr>
      <dsp:spPr>
        <a:xfrm>
          <a:off x="2948898" y="1593099"/>
          <a:ext cx="2822752" cy="51399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Author’s Purpose</a:t>
          </a:r>
          <a:endParaRPr lang="en-US" sz="1600" kern="1200" dirty="0">
            <a:latin typeface="Arial" panose="020B0604020202020204" pitchFamily="34" charset="0"/>
            <a:cs typeface="Arial" panose="020B0604020202020204" pitchFamily="34" charset="0"/>
          </a:endParaRPr>
        </a:p>
      </dsp:txBody>
      <dsp:txXfrm>
        <a:off x="2973989" y="1618190"/>
        <a:ext cx="2772570" cy="463816"/>
      </dsp:txXfrm>
    </dsp:sp>
    <dsp:sp modelId="{1291E6D3-8424-4573-8870-14D19A8A784B}">
      <dsp:nvSpPr>
        <dsp:cNvPr id="0" name=""/>
        <dsp:cNvSpPr/>
      </dsp:nvSpPr>
      <dsp:spPr>
        <a:xfrm>
          <a:off x="2948898" y="2171348"/>
          <a:ext cx="2822752" cy="51399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Vocabulary &amp; Txt Structures</a:t>
          </a:r>
          <a:endParaRPr lang="en-US" sz="1600" kern="1200" dirty="0">
            <a:latin typeface="Arial" panose="020B0604020202020204" pitchFamily="34" charset="0"/>
            <a:cs typeface="Arial" panose="020B0604020202020204" pitchFamily="34" charset="0"/>
          </a:endParaRPr>
        </a:p>
      </dsp:txBody>
      <dsp:txXfrm>
        <a:off x="2973989" y="2196439"/>
        <a:ext cx="2772570" cy="463816"/>
      </dsp:txXfrm>
    </dsp:sp>
    <dsp:sp modelId="{785843E7-20E7-49EB-959A-169CA8131C6F}">
      <dsp:nvSpPr>
        <dsp:cNvPr id="0" name=""/>
        <dsp:cNvSpPr/>
      </dsp:nvSpPr>
      <dsp:spPr>
        <a:xfrm>
          <a:off x="2948898" y="2749596"/>
          <a:ext cx="2822752" cy="51399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Key Details</a:t>
          </a:r>
          <a:endParaRPr lang="en-US" sz="1600" kern="1200" dirty="0">
            <a:latin typeface="Arial" panose="020B0604020202020204" pitchFamily="34" charset="0"/>
            <a:cs typeface="Arial" panose="020B0604020202020204" pitchFamily="34" charset="0"/>
          </a:endParaRPr>
        </a:p>
      </dsp:txBody>
      <dsp:txXfrm>
        <a:off x="2973989" y="2774687"/>
        <a:ext cx="2772570" cy="463816"/>
      </dsp:txXfrm>
    </dsp:sp>
    <dsp:sp modelId="{07432433-880C-4784-8B2C-0B124344865A}">
      <dsp:nvSpPr>
        <dsp:cNvPr id="0" name=""/>
        <dsp:cNvSpPr/>
      </dsp:nvSpPr>
      <dsp:spPr>
        <a:xfrm>
          <a:off x="2948898" y="3327845"/>
          <a:ext cx="2822752" cy="51399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General Understanding</a:t>
          </a:r>
          <a:endParaRPr lang="en-US" sz="1600" kern="1200" dirty="0">
            <a:latin typeface="Arial" panose="020B0604020202020204" pitchFamily="34" charset="0"/>
            <a:cs typeface="Arial" panose="020B0604020202020204" pitchFamily="34" charset="0"/>
          </a:endParaRPr>
        </a:p>
      </dsp:txBody>
      <dsp:txXfrm>
        <a:off x="2973989" y="3352936"/>
        <a:ext cx="2772570" cy="4638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2098" y="8894601"/>
            <a:ext cx="3067374" cy="468474"/>
          </a:xfrm>
          <a:prstGeom prst="rect">
            <a:avLst/>
          </a:prstGeom>
          <a:noFill/>
          <a:ln>
            <a:noFill/>
          </a:ln>
          <a:effectLst/>
          <a:extLst/>
        </p:spPr>
        <p:txBody>
          <a:bodyPr vert="horz" wrap="square" lIns="92181" tIns="46090" rIns="92181" bIns="46090" numCol="1" anchor="t" anchorCtr="0" compatLnSpc="1">
            <a:prstTxWarp prst="textNoShape">
              <a:avLst/>
            </a:prstTxWarp>
          </a:bodyPr>
          <a:lstStyle>
            <a:lvl1pPr>
              <a:defRPr sz="1200">
                <a:latin typeface="Times" pitchFamily="18" charset="0"/>
              </a:defRPr>
            </a:lvl1pPr>
          </a:lstStyle>
          <a:p>
            <a:pPr>
              <a:defRPr/>
            </a:pPr>
            <a:r>
              <a:rPr lang="en-US" smtClean="0"/>
              <a:t>Getting to the Core</a:t>
            </a:r>
            <a:endParaRPr lang="en-US" dirty="0"/>
          </a:p>
        </p:txBody>
      </p:sp>
      <p:sp>
        <p:nvSpPr>
          <p:cNvPr id="81923" name="Rectangle 3"/>
          <p:cNvSpPr>
            <a:spLocks noGrp="1" noChangeArrowheads="1"/>
          </p:cNvSpPr>
          <p:nvPr>
            <p:ph type="dt" sz="quarter" idx="1"/>
          </p:nvPr>
        </p:nvSpPr>
        <p:spPr bwMode="auto">
          <a:xfrm>
            <a:off x="4008101" y="0"/>
            <a:ext cx="3067374" cy="468474"/>
          </a:xfrm>
          <a:prstGeom prst="rect">
            <a:avLst/>
          </a:prstGeom>
          <a:noFill/>
          <a:ln>
            <a:noFill/>
          </a:ln>
          <a:effectLst/>
          <a:extLst/>
        </p:spPr>
        <p:txBody>
          <a:bodyPr vert="horz" wrap="square" lIns="92181" tIns="46090" rIns="92181" bIns="46090" numCol="1" anchor="t" anchorCtr="0" compatLnSpc="1">
            <a:prstTxWarp prst="textNoShape">
              <a:avLst/>
            </a:prstTxWarp>
          </a:bodyPr>
          <a:lstStyle>
            <a:lvl1pPr algn="r">
              <a:defRPr sz="1200">
                <a:latin typeface="Times" pitchFamily="18" charset="0"/>
              </a:defRPr>
            </a:lvl1pPr>
          </a:lstStyle>
          <a:p>
            <a:pPr>
              <a:defRPr/>
            </a:pPr>
            <a:r>
              <a:rPr lang="en-US" sz="1100" smtClean="0">
                <a:latin typeface="Arial" panose="020B0604020202020204" pitchFamily="34" charset="0"/>
                <a:cs typeface="Arial" panose="020B0604020202020204" pitchFamily="34" charset="0"/>
              </a:rPr>
              <a:t>2018</a:t>
            </a:r>
            <a:endParaRPr lang="en-US" sz="1100" dirty="0">
              <a:latin typeface="Arial" panose="020B0604020202020204" pitchFamily="34" charset="0"/>
              <a:cs typeface="Arial" panose="020B0604020202020204" pitchFamily="34" charset="0"/>
            </a:endParaRPr>
          </a:p>
        </p:txBody>
      </p:sp>
      <p:sp>
        <p:nvSpPr>
          <p:cNvPr id="81925" name="Rectangle 5"/>
          <p:cNvSpPr>
            <a:spLocks noGrp="1" noChangeArrowheads="1"/>
          </p:cNvSpPr>
          <p:nvPr>
            <p:ph type="sldNum" sz="quarter" idx="3"/>
          </p:nvPr>
        </p:nvSpPr>
        <p:spPr bwMode="auto">
          <a:xfrm>
            <a:off x="4008101" y="8893003"/>
            <a:ext cx="3067374" cy="468474"/>
          </a:xfrm>
          <a:prstGeom prst="rect">
            <a:avLst/>
          </a:prstGeom>
          <a:noFill/>
          <a:ln>
            <a:noFill/>
          </a:ln>
          <a:effectLst/>
          <a:extLst/>
        </p:spPr>
        <p:txBody>
          <a:bodyPr vert="horz" wrap="square" lIns="92181" tIns="46090" rIns="92181" bIns="46090" numCol="1" anchor="b" anchorCtr="0" compatLnSpc="1">
            <a:prstTxWarp prst="textNoShape">
              <a:avLst/>
            </a:prstTxWarp>
          </a:bodyPr>
          <a:lstStyle>
            <a:lvl1pPr algn="r">
              <a:defRPr sz="1200">
                <a:latin typeface="Times" pitchFamily="18" charset="0"/>
              </a:defRPr>
            </a:lvl1pPr>
          </a:lstStyle>
          <a:p>
            <a:pPr>
              <a:defRPr/>
            </a:pPr>
            <a:fld id="{16FB487B-CAC0-450F-B58C-94A6EB39CC58}" type="slidenum">
              <a:rPr lang="en-US" sz="1100">
                <a:latin typeface="Arial" panose="020B0604020202020204" pitchFamily="34" charset="0"/>
                <a:cs typeface="Arial" panose="020B0604020202020204" pitchFamily="34" charset="0"/>
              </a:rPr>
              <a:pPr>
                <a:defRPr/>
              </a:pPr>
              <a:t>‹#›</a:t>
            </a:fld>
            <a:endParaRPr lang="en-US" sz="1100" dirty="0">
              <a:latin typeface="Arial" panose="020B0604020202020204" pitchFamily="34" charset="0"/>
              <a:cs typeface="Arial" panose="020B0604020202020204" pitchFamily="34" charset="0"/>
            </a:endParaRPr>
          </a:p>
        </p:txBody>
      </p:sp>
      <p:pic>
        <p:nvPicPr>
          <p:cNvPr id="6" name="Picture 5" descr="logo_ipdae_withTag"/>
          <p:cNvPicPr/>
          <p:nvPr/>
        </p:nvPicPr>
        <p:blipFill>
          <a:blip r:embed="rId2">
            <a:extLst>
              <a:ext uri="{28A0092B-C50C-407E-A947-70E740481C1C}">
                <a14:useLocalDpi xmlns:a14="http://schemas.microsoft.com/office/drawing/2010/main" val="0"/>
              </a:ext>
            </a:extLst>
          </a:blip>
          <a:srcRect/>
          <a:stretch>
            <a:fillRect/>
          </a:stretch>
        </p:blipFill>
        <p:spPr bwMode="auto">
          <a:xfrm>
            <a:off x="461549" y="1"/>
            <a:ext cx="1548110" cy="503649"/>
          </a:xfrm>
          <a:prstGeom prst="rect">
            <a:avLst/>
          </a:prstGeom>
          <a:noFill/>
          <a:ln>
            <a:noFill/>
          </a:ln>
        </p:spPr>
      </p:pic>
    </p:spTree>
    <p:extLst>
      <p:ext uri="{BB962C8B-B14F-4D97-AF65-F5344CB8AC3E}">
        <p14:creationId xmlns:p14="http://schemas.microsoft.com/office/powerpoint/2010/main" val="10557998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9" name="Rectangle 3"/>
          <p:cNvSpPr>
            <a:spLocks noGrp="1" noChangeArrowheads="1"/>
          </p:cNvSpPr>
          <p:nvPr>
            <p:ph type="dt" idx="1"/>
          </p:nvPr>
        </p:nvSpPr>
        <p:spPr bwMode="auto">
          <a:xfrm>
            <a:off x="4008101" y="0"/>
            <a:ext cx="3067374" cy="468474"/>
          </a:xfrm>
          <a:prstGeom prst="rect">
            <a:avLst/>
          </a:prstGeom>
          <a:noFill/>
          <a:ln>
            <a:noFill/>
          </a:ln>
          <a:effectLst/>
          <a:extLst/>
        </p:spPr>
        <p:txBody>
          <a:bodyPr vert="horz" wrap="square" lIns="92181" tIns="46090" rIns="92181" bIns="46090" numCol="1" anchor="t" anchorCtr="0" compatLnSpc="1">
            <a:prstTxWarp prst="textNoShape">
              <a:avLst/>
            </a:prstTxWarp>
          </a:bodyPr>
          <a:lstStyle>
            <a:lvl1pPr algn="r">
              <a:defRPr sz="1200">
                <a:latin typeface="+mn-lt"/>
              </a:defRPr>
            </a:lvl1pPr>
          </a:lstStyle>
          <a:p>
            <a:pPr>
              <a:defRPr/>
            </a:pPr>
            <a:r>
              <a:rPr lang="en-US" smtClean="0"/>
              <a:t>2018</a:t>
            </a:r>
            <a:endParaRPr lang="en-US" dirty="0"/>
          </a:p>
        </p:txBody>
      </p:sp>
      <p:sp>
        <p:nvSpPr>
          <p:cNvPr id="86021" name="Rectangle 5"/>
          <p:cNvSpPr>
            <a:spLocks noGrp="1" noChangeArrowheads="1"/>
          </p:cNvSpPr>
          <p:nvPr>
            <p:ph type="body" sz="quarter" idx="3"/>
          </p:nvPr>
        </p:nvSpPr>
        <p:spPr bwMode="auto">
          <a:xfrm>
            <a:off x="708349" y="4448101"/>
            <a:ext cx="5660378" cy="4213064"/>
          </a:xfrm>
          <a:prstGeom prst="rect">
            <a:avLst/>
          </a:prstGeom>
          <a:noFill/>
          <a:ln>
            <a:noFill/>
          </a:ln>
          <a:effectLst/>
          <a:extLst/>
        </p:spPr>
        <p:txBody>
          <a:bodyPr vert="horz" wrap="square" lIns="92181" tIns="46090" rIns="92181" bIns="460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p:cNvSpPr>
            <a:spLocks noGrp="1" noChangeArrowheads="1"/>
          </p:cNvSpPr>
          <p:nvPr>
            <p:ph type="ftr" sz="quarter" idx="4"/>
          </p:nvPr>
        </p:nvSpPr>
        <p:spPr bwMode="auto">
          <a:xfrm>
            <a:off x="0" y="8893003"/>
            <a:ext cx="3067374" cy="468474"/>
          </a:xfrm>
          <a:prstGeom prst="rect">
            <a:avLst/>
          </a:prstGeom>
          <a:noFill/>
          <a:ln>
            <a:noFill/>
          </a:ln>
          <a:effectLst/>
          <a:extLst/>
        </p:spPr>
        <p:txBody>
          <a:bodyPr vert="horz" wrap="square" lIns="92181" tIns="46090" rIns="92181" bIns="46090" numCol="1" anchor="b" anchorCtr="0" compatLnSpc="1">
            <a:prstTxWarp prst="textNoShape">
              <a:avLst/>
            </a:prstTxWarp>
          </a:bodyPr>
          <a:lstStyle>
            <a:lvl1pPr>
              <a:defRPr sz="1200">
                <a:latin typeface="+mn-lt"/>
              </a:defRPr>
            </a:lvl1pPr>
          </a:lstStyle>
          <a:p>
            <a:pPr>
              <a:defRPr/>
            </a:pPr>
            <a:r>
              <a:rPr lang="en-US" dirty="0"/>
              <a:t>Florida IPDAE</a:t>
            </a:r>
          </a:p>
        </p:txBody>
      </p:sp>
      <p:sp>
        <p:nvSpPr>
          <p:cNvPr id="86023" name="Rectangle 7"/>
          <p:cNvSpPr>
            <a:spLocks noGrp="1" noChangeArrowheads="1"/>
          </p:cNvSpPr>
          <p:nvPr>
            <p:ph type="sldNum" sz="quarter" idx="5"/>
          </p:nvPr>
        </p:nvSpPr>
        <p:spPr bwMode="auto">
          <a:xfrm>
            <a:off x="4008101" y="8893003"/>
            <a:ext cx="3067374" cy="468474"/>
          </a:xfrm>
          <a:prstGeom prst="rect">
            <a:avLst/>
          </a:prstGeom>
          <a:noFill/>
          <a:ln>
            <a:noFill/>
          </a:ln>
          <a:effectLst/>
          <a:extLst/>
        </p:spPr>
        <p:txBody>
          <a:bodyPr vert="horz" wrap="square" lIns="92181" tIns="46090" rIns="92181" bIns="46090" numCol="1" anchor="b" anchorCtr="0" compatLnSpc="1">
            <a:prstTxWarp prst="textNoShape">
              <a:avLst/>
            </a:prstTxWarp>
          </a:bodyPr>
          <a:lstStyle>
            <a:lvl1pPr algn="r">
              <a:defRPr sz="1200">
                <a:latin typeface="+mn-lt"/>
              </a:defRPr>
            </a:lvl1pPr>
          </a:lstStyle>
          <a:p>
            <a:pPr>
              <a:defRPr/>
            </a:pPr>
            <a:fld id="{8D1E2E49-F270-4491-ADF2-4F8BBB0C4E26}" type="slidenum">
              <a:rPr lang="en-US" smtClean="0"/>
              <a:pPr>
                <a:defRPr/>
              </a:pPr>
              <a:t>‹#›</a:t>
            </a:fld>
            <a:endParaRPr lang="en-US" dirty="0"/>
          </a:p>
        </p:txBody>
      </p:sp>
      <p:sp>
        <p:nvSpPr>
          <p:cNvPr id="2" name="Slide Image Placeholder 1"/>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2181" tIns="46090" rIns="92181" bIns="46090" rtlCol="0" anchor="ctr"/>
          <a:lstStyle/>
          <a:p>
            <a:endParaRPr lang="en-US" dirty="0"/>
          </a:p>
        </p:txBody>
      </p:sp>
      <p:sp>
        <p:nvSpPr>
          <p:cNvPr id="3" name="Header Placeholder 2"/>
          <p:cNvSpPr>
            <a:spLocks noGrp="1"/>
          </p:cNvSpPr>
          <p:nvPr>
            <p:ph type="hdr" sz="quarter"/>
          </p:nvPr>
        </p:nvSpPr>
        <p:spPr>
          <a:xfrm>
            <a:off x="0" y="0"/>
            <a:ext cx="3067374" cy="468474"/>
          </a:xfrm>
          <a:prstGeom prst="rect">
            <a:avLst/>
          </a:prstGeom>
        </p:spPr>
        <p:txBody>
          <a:bodyPr vert="horz" lIns="92181" tIns="46090" rIns="92181" bIns="46090" rtlCol="0"/>
          <a:lstStyle>
            <a:lvl1pPr algn="l">
              <a:defRPr sz="1200">
                <a:latin typeface="+mn-lt"/>
              </a:defRPr>
            </a:lvl1pPr>
          </a:lstStyle>
          <a:p>
            <a:r>
              <a:rPr lang="en-US" smtClean="0"/>
              <a:t>Getting to the Core</a:t>
            </a:r>
            <a:endParaRPr lang="en-US" dirty="0"/>
          </a:p>
        </p:txBody>
      </p:sp>
    </p:spTree>
    <p:extLst>
      <p:ext uri="{BB962C8B-B14F-4D97-AF65-F5344CB8AC3E}">
        <p14:creationId xmlns:p14="http://schemas.microsoft.com/office/powerpoint/2010/main" val="330654447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98563" y="701675"/>
            <a:ext cx="4679950" cy="3511550"/>
          </a:xfrm>
          <a:prstGeom prst="rect">
            <a:avLst/>
          </a:prstGeom>
          <a:ln/>
        </p:spPr>
      </p:sp>
      <p:sp>
        <p:nvSpPr>
          <p:cNvPr id="61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mn-lt"/>
              </a:rPr>
              <a:t>Key</a:t>
            </a:r>
            <a:r>
              <a:rPr lang="en-US" altLang="en-US" b="1" baseline="0" dirty="0">
                <a:latin typeface="+mn-lt"/>
              </a:rPr>
              <a:t> </a:t>
            </a:r>
            <a:r>
              <a:rPr lang="en-US" altLang="en-US" b="1" baseline="0" dirty="0" smtClean="0">
                <a:latin typeface="+mn-lt"/>
              </a:rPr>
              <a:t>Points</a:t>
            </a:r>
          </a:p>
          <a:p>
            <a:endParaRPr lang="en-US" altLang="en-US" b="1" dirty="0"/>
          </a:p>
          <a:p>
            <a:r>
              <a:rPr lang="en-US" altLang="en-US" baseline="0" dirty="0" smtClean="0">
                <a:latin typeface="+mn-lt"/>
              </a:rPr>
              <a:t>Set the stage for presentation. </a:t>
            </a:r>
            <a:endParaRPr lang="en-US" altLang="en-US" b="1" baseline="0" dirty="0">
              <a:latin typeface="+mn-lt"/>
            </a:endParaRPr>
          </a:p>
        </p:txBody>
      </p:sp>
      <p:sp>
        <p:nvSpPr>
          <p:cNvPr id="61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8968" indent="-288065">
              <a:defRPr sz="2400">
                <a:solidFill>
                  <a:schemeClr val="tx1"/>
                </a:solidFill>
                <a:latin typeface="Arial" charset="0"/>
              </a:defRPr>
            </a:lvl2pPr>
            <a:lvl3pPr marL="1152258" indent="-230452">
              <a:defRPr sz="2400">
                <a:solidFill>
                  <a:schemeClr val="tx1"/>
                </a:solidFill>
                <a:latin typeface="Arial" charset="0"/>
              </a:defRPr>
            </a:lvl3pPr>
            <a:lvl4pPr marL="1613162" indent="-230452">
              <a:defRPr sz="2400">
                <a:solidFill>
                  <a:schemeClr val="tx1"/>
                </a:solidFill>
                <a:latin typeface="Arial" charset="0"/>
              </a:defRPr>
            </a:lvl4pPr>
            <a:lvl5pPr marL="2074065" indent="-230452">
              <a:defRPr sz="2400">
                <a:solidFill>
                  <a:schemeClr val="tx1"/>
                </a:solidFill>
                <a:latin typeface="Arial" charset="0"/>
              </a:defRPr>
            </a:lvl5pPr>
            <a:lvl6pPr marL="2534968" indent="-230452" eaLnBrk="0" fontAlgn="base" hangingPunct="0">
              <a:spcBef>
                <a:spcPct val="0"/>
              </a:spcBef>
              <a:spcAft>
                <a:spcPct val="0"/>
              </a:spcAft>
              <a:defRPr sz="2400">
                <a:solidFill>
                  <a:schemeClr val="tx1"/>
                </a:solidFill>
                <a:latin typeface="Arial" charset="0"/>
              </a:defRPr>
            </a:lvl6pPr>
            <a:lvl7pPr marL="2995872" indent="-230452" eaLnBrk="0" fontAlgn="base" hangingPunct="0">
              <a:spcBef>
                <a:spcPct val="0"/>
              </a:spcBef>
              <a:spcAft>
                <a:spcPct val="0"/>
              </a:spcAft>
              <a:defRPr sz="2400">
                <a:solidFill>
                  <a:schemeClr val="tx1"/>
                </a:solidFill>
                <a:latin typeface="Arial" charset="0"/>
              </a:defRPr>
            </a:lvl7pPr>
            <a:lvl8pPr marL="3456775" indent="-230452" eaLnBrk="0" fontAlgn="base" hangingPunct="0">
              <a:spcBef>
                <a:spcPct val="0"/>
              </a:spcBef>
              <a:spcAft>
                <a:spcPct val="0"/>
              </a:spcAft>
              <a:defRPr sz="2400">
                <a:solidFill>
                  <a:schemeClr val="tx1"/>
                </a:solidFill>
                <a:latin typeface="Arial" charset="0"/>
              </a:defRPr>
            </a:lvl8pPr>
            <a:lvl9pPr marL="3917678" indent="-230452" eaLnBrk="0" fontAlgn="base" hangingPunct="0">
              <a:spcBef>
                <a:spcPct val="0"/>
              </a:spcBef>
              <a:spcAft>
                <a:spcPct val="0"/>
              </a:spcAft>
              <a:defRPr sz="2400">
                <a:solidFill>
                  <a:schemeClr val="tx1"/>
                </a:solidFill>
                <a:latin typeface="Arial" charset="0"/>
              </a:defRPr>
            </a:lvl9pPr>
          </a:lstStyle>
          <a:p>
            <a:fld id="{2A6C0685-5F7C-4157-B358-1650050626BB}" type="slidenum">
              <a:rPr lang="en-US" altLang="en-US" sz="1200">
                <a:latin typeface="Arial" panose="020B0604020202020204" pitchFamily="34" charset="0"/>
                <a:cs typeface="Arial" panose="020B0604020202020204" pitchFamily="34" charset="0"/>
              </a:rPr>
              <a:pPr/>
              <a:t>1</a:t>
            </a:fld>
            <a:endParaRPr lang="en-US" altLang="en-US" sz="1200" dirty="0">
              <a:latin typeface="Arial" panose="020B0604020202020204" pitchFamily="34" charset="0"/>
              <a:cs typeface="Arial" panose="020B0604020202020204" pitchFamily="34" charset="0"/>
            </a:endParaRPr>
          </a:p>
        </p:txBody>
      </p:sp>
      <p:sp>
        <p:nvSpPr>
          <p:cNvPr id="2" name="Header Placeholder 1"/>
          <p:cNvSpPr>
            <a:spLocks noGrp="1"/>
          </p:cNvSpPr>
          <p:nvPr>
            <p:ph type="hdr" sz="quarter" idx="10"/>
          </p:nvPr>
        </p:nvSpPr>
        <p:spPr/>
        <p:txBody>
          <a:bodyPr/>
          <a:lstStyle/>
          <a:p>
            <a:r>
              <a:rPr lang="en-US" smtClean="0"/>
              <a:t>Getting to the Core</a:t>
            </a:r>
            <a:endParaRPr lang="en-US" dirty="0"/>
          </a:p>
        </p:txBody>
      </p:sp>
      <p:sp>
        <p:nvSpPr>
          <p:cNvPr id="3" name="Date Placeholder 2"/>
          <p:cNvSpPr>
            <a:spLocks noGrp="1"/>
          </p:cNvSpPr>
          <p:nvPr>
            <p:ph type="dt" idx="11"/>
          </p:nvPr>
        </p:nvSpPr>
        <p:spPr/>
        <p:txBody>
          <a:bodyPr/>
          <a:lstStyle/>
          <a:p>
            <a:pPr>
              <a:defRPr/>
            </a:pPr>
            <a:r>
              <a:rPr lang="en-US" smtClean="0">
                <a:latin typeface="Arial" panose="020B0604020202020204" pitchFamily="34" charset="0"/>
                <a:cs typeface="Arial" panose="020B0604020202020204" pitchFamily="34" charset="0"/>
              </a:rPr>
              <a:t>2018</a:t>
            </a:r>
            <a:endParaRPr lang="en-US" dirty="0">
              <a:latin typeface="Arial" panose="020B0604020202020204" pitchFamily="34" charset="0"/>
              <a:cs typeface="Arial" panose="020B0604020202020204" pitchFamily="34" charset="0"/>
            </a:endParaRPr>
          </a:p>
        </p:txBody>
      </p:sp>
      <p:sp>
        <p:nvSpPr>
          <p:cNvPr id="8" name="Footer Placeholder 3"/>
          <p:cNvSpPr>
            <a:spLocks noGrp="1"/>
          </p:cNvSpPr>
          <p:nvPr>
            <p:ph type="ftr" sz="quarter" idx="4"/>
          </p:nvPr>
        </p:nvSpPr>
        <p:spPr>
          <a:xfrm>
            <a:off x="0" y="8893003"/>
            <a:ext cx="3067374" cy="468474"/>
          </a:xfrm>
        </p:spPr>
        <p:txBody>
          <a:bodyPr/>
          <a:lstStyle/>
          <a:p>
            <a:pPr>
              <a:defRPr/>
            </a:pPr>
            <a:r>
              <a:rPr lang="en-US" dirty="0"/>
              <a:t>Florida IPDAE</a:t>
            </a:r>
          </a:p>
        </p:txBody>
      </p:sp>
    </p:spTree>
    <p:extLst>
      <p:ext uri="{BB962C8B-B14F-4D97-AF65-F5344CB8AC3E}">
        <p14:creationId xmlns:p14="http://schemas.microsoft.com/office/powerpoint/2010/main" val="3634924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4008100" y="8893003"/>
            <a:ext cx="3067374" cy="4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1" tIns="46090" rIns="92181" bIns="46090"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fld id="{69856B99-BA3A-47EA-A5B1-BC9BB00E4BD3}" type="slidenum">
              <a:rPr lang="en-US" altLang="en-US" sz="1200">
                <a:latin typeface="Times" pitchFamily="18" charset="0"/>
              </a:rPr>
              <a:pPr algn="r"/>
              <a:t>10</a:t>
            </a:fld>
            <a:endParaRPr lang="en-US" altLang="en-US" sz="1200" dirty="0">
              <a:latin typeface="Times"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Review the quote from the College and Career Readiness Standards for Adult Education regarding the move towards a more rigorous content</a:t>
            </a:r>
            <a:r>
              <a:rPr lang="en-US" altLang="en-US" baseline="0" dirty="0" smtClean="0"/>
              <a:t> and how the standards came to be.</a:t>
            </a:r>
            <a:endParaRPr lang="en-US" altLang="en-US" dirty="0" smtClean="0"/>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4008100" y="8893003"/>
            <a:ext cx="3067374" cy="4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1" tIns="46090" rIns="92181" bIns="46090"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fld id="{28F58070-F985-4A24-8730-F0B767BCD785}" type="slidenum">
              <a:rPr lang="en-US" altLang="en-US" sz="1200">
                <a:latin typeface="Times" pitchFamily="18" charset="0"/>
              </a:rPr>
              <a:pPr algn="r"/>
              <a:t>11</a:t>
            </a:fld>
            <a:endParaRPr lang="en-US" altLang="en-US" sz="1200" dirty="0">
              <a:latin typeface="Times"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Reinforce that there is a real need for curriculum change in our ABE programs and that although it may be difficult at first, the more rigorous, real-world standards will assist our students in becoming more prepared for postsecondary education and the workplace.</a:t>
            </a: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4008100" y="8893003"/>
            <a:ext cx="3067374" cy="4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1" tIns="46090" rIns="92181" bIns="46090"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fld id="{21282943-ED0F-46E0-B7FE-7F18F6DE9C0C}" type="slidenum">
              <a:rPr lang="en-US" altLang="en-US" sz="1200">
                <a:latin typeface="Times" pitchFamily="18" charset="0"/>
              </a:rPr>
              <a:pPr algn="r"/>
              <a:t>12</a:t>
            </a:fld>
            <a:endParaRPr lang="en-US" altLang="en-US" sz="1200" dirty="0">
              <a:latin typeface="Times"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It’s not just about challenges; it’s also about the opportunities that moving towards college and career readiness standards provide the adult education programs.</a:t>
            </a:r>
          </a:p>
          <a:p>
            <a:endParaRPr lang="en-US" altLang="en-US" dirty="0" smtClean="0"/>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4008100" y="8893003"/>
            <a:ext cx="3067374" cy="4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1" tIns="46090" rIns="92181" bIns="46090"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fld id="{9234A881-7DB0-41FA-9DFB-61EA312B1481}" type="slidenum">
              <a:rPr lang="en-US" altLang="en-US" sz="1200">
                <a:latin typeface="Times" pitchFamily="18" charset="0"/>
              </a:rPr>
              <a:pPr algn="r"/>
              <a:t>13</a:t>
            </a:fld>
            <a:endParaRPr lang="en-US" altLang="en-US" sz="1200" dirty="0">
              <a:latin typeface="Times"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Discuss the big picture for programs and for students, including changes in not only content, but also how adult education programs look.</a:t>
            </a: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altLang="en-US" b="1" dirty="0" smtClean="0"/>
              <a:t>Key Points</a:t>
            </a:r>
            <a:endParaRPr lang="en-US" altLang="en-US" b="1" baseline="0" dirty="0" smtClean="0"/>
          </a:p>
          <a:p>
            <a:pPr>
              <a:defRPr/>
            </a:pPr>
            <a:endParaRPr lang="en-US" altLang="en-US" b="0" baseline="0" dirty="0" smtClean="0"/>
          </a:p>
          <a:p>
            <a:pPr>
              <a:defRPr/>
            </a:pPr>
            <a:r>
              <a:rPr lang="en-US" altLang="en-US" b="0" baseline="0" dirty="0" smtClean="0"/>
              <a:t>Let’s take a few minutes and ponder these questions.</a:t>
            </a:r>
            <a:endParaRPr lang="en-US" b="0" dirty="0"/>
          </a:p>
        </p:txBody>
      </p:sp>
      <p:sp>
        <p:nvSpPr>
          <p:cNvPr id="5" name="Slide Number Placeholder 3"/>
          <p:cNvSpPr>
            <a:spLocks noGrp="1"/>
          </p:cNvSpPr>
          <p:nvPr>
            <p:ph type="sldNum" sz="quarter" idx="5"/>
          </p:nvPr>
        </p:nvSpPr>
        <p:spPr>
          <a:xfrm>
            <a:off x="4008100" y="8893003"/>
            <a:ext cx="3067374" cy="4684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14</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4" name="Footer Placeholder 3"/>
          <p:cNvSpPr>
            <a:spLocks noGrp="1"/>
          </p:cNvSpPr>
          <p:nvPr>
            <p:ph type="ftr" sz="quarter" idx="11"/>
          </p:nvPr>
        </p:nvSpPr>
        <p:spPr/>
        <p:txBody>
          <a:bodyPr/>
          <a:lstStyle/>
          <a:p>
            <a:pPr>
              <a:defRPr/>
            </a:pPr>
            <a:r>
              <a:rPr lang="en-US" smtClean="0"/>
              <a:t>Florida IPDAE</a:t>
            </a:r>
            <a:endParaRPr lang="en-US" dirty="0"/>
          </a:p>
        </p:txBody>
      </p:sp>
      <p:sp>
        <p:nvSpPr>
          <p:cNvPr id="6" name="Header Placeholder 5"/>
          <p:cNvSpPr>
            <a:spLocks noGrp="1"/>
          </p:cNvSpPr>
          <p:nvPr>
            <p:ph type="hdr" sz="quarter" idx="12"/>
          </p:nvPr>
        </p:nvSpPr>
        <p:spPr/>
        <p:txBody>
          <a:bodyPr/>
          <a:lstStyle/>
          <a:p>
            <a:r>
              <a:rPr lang="en-US" smtClean="0"/>
              <a:t>Getting to the Core</a:t>
            </a:r>
            <a:endParaRPr lang="en-US" dirty="0"/>
          </a:p>
        </p:txBody>
      </p:sp>
    </p:spTree>
    <p:extLst>
      <p:ext uri="{BB962C8B-B14F-4D97-AF65-F5344CB8AC3E}">
        <p14:creationId xmlns:p14="http://schemas.microsoft.com/office/powerpoint/2010/main" val="2177516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Key Points</a:t>
            </a:r>
          </a:p>
          <a:p>
            <a:pPr eaLnBrk="1" hangingPunct="1"/>
            <a:endParaRPr lang="en-US" altLang="en-US" dirty="0" smtClean="0"/>
          </a:p>
          <a:p>
            <a:pPr eaLnBrk="1" hangingPunct="1"/>
            <a:r>
              <a:rPr lang="en-US" altLang="en-US" dirty="0" smtClean="0"/>
              <a:t>Let’s think about a few more questions.</a:t>
            </a:r>
          </a:p>
          <a:p>
            <a:pPr eaLnBrk="1" hangingPunct="1"/>
            <a:endParaRPr lang="en-US" altLang="en-US" dirty="0" smtClean="0"/>
          </a:p>
          <a:p>
            <a:pPr eaLnBrk="1" hangingPunct="1"/>
            <a:r>
              <a:rPr lang="en-US" altLang="en-US" dirty="0" smtClean="0"/>
              <a:t>Debrief the activity by having participants discuss whether they could use this activity to create a shared vision of what they would like to achieve as a campus/department in the changes ahead. Discuss how they determine the academic vision for their program. Share the importance of having a vision as implementing college and career readiness standards becomes a reality for Florida.</a:t>
            </a:r>
          </a:p>
          <a:p>
            <a:pPr eaLnBrk="1" hangingPunct="1"/>
            <a:endParaRPr lang="en-US" altLang="en-US" dirty="0" smtClean="0"/>
          </a:p>
          <a:p>
            <a:pPr eaLnBrk="1" hangingPunct="1"/>
            <a:r>
              <a:rPr lang="en-US" altLang="en-US" b="1" dirty="0" smtClean="0"/>
              <a:t>Approximate Time: </a:t>
            </a:r>
            <a:r>
              <a:rPr lang="en-US" altLang="en-US" dirty="0" smtClean="0"/>
              <a:t>This discussion requires approximately 15-20 minutes.</a:t>
            </a:r>
          </a:p>
          <a:p>
            <a:pPr eaLnBrk="1" hangingPunct="1"/>
            <a:endParaRPr lang="en-US" altLang="en-US" dirty="0" smtClean="0"/>
          </a:p>
          <a:p>
            <a:pPr eaLnBrk="1" hangingPunct="1"/>
            <a:r>
              <a:rPr lang="en-US" altLang="en-US" dirty="0" smtClean="0"/>
              <a:t>Reinforce that this is core: Do you have a vision?</a:t>
            </a:r>
            <a:r>
              <a:rPr lang="en-US" altLang="en-US" baseline="0" dirty="0" smtClean="0"/>
              <a:t> It’s important to note that programs can’t go forward without a shared vision by all of the shareholders.</a:t>
            </a:r>
            <a:endParaRPr lang="en-US" altLang="en-US" dirty="0" smtClean="0"/>
          </a:p>
          <a:p>
            <a:pPr eaLnBrk="1" hangingPunct="1"/>
            <a:endParaRPr lang="en-US" altLang="en-US" dirty="0" smtClean="0"/>
          </a:p>
        </p:txBody>
      </p:sp>
      <p:sp>
        <p:nvSpPr>
          <p:cNvPr id="5" name="Slide Number Placeholder 3"/>
          <p:cNvSpPr>
            <a:spLocks noGrp="1"/>
          </p:cNvSpPr>
          <p:nvPr>
            <p:ph type="sldNum" sz="quarter" idx="5"/>
          </p:nvPr>
        </p:nvSpPr>
        <p:spPr>
          <a:xfrm>
            <a:off x="4008100" y="8893003"/>
            <a:ext cx="3067374" cy="4684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15</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extLst>
      <p:ext uri="{BB962C8B-B14F-4D97-AF65-F5344CB8AC3E}">
        <p14:creationId xmlns:p14="http://schemas.microsoft.com/office/powerpoint/2010/main" val="4209131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33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67EB4E78-E016-4E5D-BF31-79E3FB8DACCB}" type="slidenum">
              <a:rPr lang="en-US" altLang="en-US" sz="1200">
                <a:latin typeface="Times" pitchFamily="18" charset="0"/>
              </a:rPr>
              <a:pPr/>
              <a:t>16</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B99F9CF4-8B2A-4A74-89E2-8FB50A811977}" type="slidenum">
              <a:rPr lang="en-US" smtClean="0"/>
              <a:pPr>
                <a:defRPr/>
              </a:pPr>
              <a:t>17</a:t>
            </a:fld>
            <a:endParaRPr lang="en-US" dirty="0"/>
          </a:p>
        </p:txBody>
      </p:sp>
      <p:sp>
        <p:nvSpPr>
          <p:cNvPr id="5" name="Notes Placeholder 4"/>
          <p:cNvSpPr>
            <a:spLocks noGrp="1"/>
          </p:cNvSpPr>
          <p:nvPr>
            <p:ph type="body" sz="quarter" idx="11"/>
          </p:nvPr>
        </p:nvSpPr>
        <p:spPr/>
        <p:txBody>
          <a:bodyPr/>
          <a:lstStyle/>
          <a:p>
            <a:r>
              <a:rPr lang="en-US" altLang="en-US" b="1" dirty="0" smtClean="0"/>
              <a:t>Key Points</a:t>
            </a:r>
          </a:p>
          <a:p>
            <a:endParaRPr lang="en-US" altLang="en-US" b="1" dirty="0" smtClean="0"/>
          </a:p>
          <a:p>
            <a:r>
              <a:rPr lang="en-US" altLang="en-US" dirty="0" smtClean="0"/>
              <a:t>Review how the ELA/Literacy standards are structured. </a:t>
            </a:r>
          </a:p>
        </p:txBody>
      </p:sp>
      <p:sp>
        <p:nvSpPr>
          <p:cNvPr id="3" name="Date Placeholder 2"/>
          <p:cNvSpPr>
            <a:spLocks noGrp="1"/>
          </p:cNvSpPr>
          <p:nvPr>
            <p:ph type="dt" idx="12"/>
          </p:nvPr>
        </p:nvSpPr>
        <p:spPr/>
        <p:txBody>
          <a:bodyPr/>
          <a:lstStyle/>
          <a:p>
            <a:pPr>
              <a:defRPr/>
            </a:pPr>
            <a:r>
              <a:rPr lang="en-US" smtClean="0"/>
              <a:t>2018</a:t>
            </a:r>
            <a:endParaRPr lang="en-US" dirty="0"/>
          </a:p>
        </p:txBody>
      </p:sp>
      <p:sp>
        <p:nvSpPr>
          <p:cNvPr id="6" name="Footer Placeholder 5"/>
          <p:cNvSpPr>
            <a:spLocks noGrp="1"/>
          </p:cNvSpPr>
          <p:nvPr>
            <p:ph type="ftr" sz="quarter" idx="13"/>
          </p:nvPr>
        </p:nvSpPr>
        <p:spPr/>
        <p:txBody>
          <a:bodyPr/>
          <a:lstStyle/>
          <a:p>
            <a:pPr>
              <a:defRPr/>
            </a:pPr>
            <a:r>
              <a:rPr lang="en-US" smtClean="0"/>
              <a:t>Florida IPDAE</a:t>
            </a:r>
            <a:endParaRPr lang="en-US" dirty="0"/>
          </a:p>
        </p:txBody>
      </p:sp>
      <p:sp>
        <p:nvSpPr>
          <p:cNvPr id="7" name="Header Placeholder 6"/>
          <p:cNvSpPr>
            <a:spLocks noGrp="1"/>
          </p:cNvSpPr>
          <p:nvPr>
            <p:ph type="hdr" sz="quarter" idx="14"/>
          </p:nvPr>
        </p:nvSpPr>
        <p:spPr/>
        <p:txBody>
          <a:bodyPr/>
          <a:lstStyle/>
          <a:p>
            <a:r>
              <a:rPr lang="en-US" smtClean="0"/>
              <a:t>Getting to the Core</a:t>
            </a:r>
            <a:endParaRPr lang="en-US" dirty="0"/>
          </a:p>
        </p:txBody>
      </p:sp>
    </p:spTree>
    <p:extLst>
      <p:ext uri="{BB962C8B-B14F-4D97-AF65-F5344CB8AC3E}">
        <p14:creationId xmlns:p14="http://schemas.microsoft.com/office/powerpoint/2010/main" val="1883347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endParaRPr lang="en-US" dirty="0" smtClean="0"/>
          </a:p>
          <a:p>
            <a:r>
              <a:rPr lang="en-US" dirty="0" smtClean="0"/>
              <a:t>Review the ELA standards and define</a:t>
            </a:r>
            <a:r>
              <a:rPr lang="en-US" baseline="0" dirty="0" smtClean="0"/>
              <a:t> how anchor standards can be used to drive curriculum.</a:t>
            </a:r>
            <a:endParaRPr lang="en-US" dirty="0"/>
          </a:p>
        </p:txBody>
      </p:sp>
      <p:sp>
        <p:nvSpPr>
          <p:cNvPr id="4" name="Slide Number Placeholder 3"/>
          <p:cNvSpPr>
            <a:spLocks noGrp="1"/>
          </p:cNvSpPr>
          <p:nvPr>
            <p:ph type="sldNum" sz="quarter" idx="10"/>
          </p:nvPr>
        </p:nvSpPr>
        <p:spPr/>
        <p:txBody>
          <a:bodyPr/>
          <a:lstStyle/>
          <a:p>
            <a:fld id="{451AB931-6628-4A56-ADCD-C81DD4910026}" type="slidenum">
              <a:rPr lang="en-US" smtClean="0"/>
              <a:t>18</a:t>
            </a:fld>
            <a:endParaRPr lang="en-US" dirty="0"/>
          </a:p>
        </p:txBody>
      </p:sp>
      <p:sp>
        <p:nvSpPr>
          <p:cNvPr id="5" name="Date Placeholder 4"/>
          <p:cNvSpPr>
            <a:spLocks noGrp="1"/>
          </p:cNvSpPr>
          <p:nvPr>
            <p:ph type="dt" idx="11"/>
          </p:nvPr>
        </p:nvSpPr>
        <p:spPr/>
        <p:txBody>
          <a:bodyPr/>
          <a:lstStyle/>
          <a:p>
            <a:pPr>
              <a:defRPr/>
            </a:pPr>
            <a:r>
              <a:rPr lang="en-US" smtClean="0"/>
              <a:t>2018</a:t>
            </a:r>
            <a:endParaRPr lang="en-US" dirty="0"/>
          </a:p>
        </p:txBody>
      </p:sp>
      <p:sp>
        <p:nvSpPr>
          <p:cNvPr id="7" name="Header Placeholder 6"/>
          <p:cNvSpPr>
            <a:spLocks noGrp="1"/>
          </p:cNvSpPr>
          <p:nvPr>
            <p:ph type="hdr" sz="quarter" idx="13"/>
          </p:nvPr>
        </p:nvSpPr>
        <p:spPr/>
        <p:txBody>
          <a:bodyPr/>
          <a:lstStyle/>
          <a:p>
            <a:pPr>
              <a:defRPr/>
            </a:pPr>
            <a:r>
              <a:rPr lang="en-US" smtClean="0"/>
              <a:t>Getting to the Core</a:t>
            </a:r>
            <a:endParaRPr lang="en-US" dirty="0"/>
          </a:p>
        </p:txBody>
      </p:sp>
      <p:sp>
        <p:nvSpPr>
          <p:cNvPr id="8" name="Footer Placeholder 7"/>
          <p:cNvSpPr>
            <a:spLocks noGrp="1"/>
          </p:cNvSpPr>
          <p:nvPr>
            <p:ph type="ftr" sz="quarter" idx="14"/>
          </p:nvPr>
        </p:nvSpPr>
        <p:spPr/>
        <p:txBody>
          <a:bodyPr/>
          <a:lstStyle/>
          <a:p>
            <a:pPr>
              <a:defRPr/>
            </a:pPr>
            <a:r>
              <a:rPr lang="en-US" smtClean="0"/>
              <a:t>Florida IPDAE</a:t>
            </a:r>
            <a:endParaRPr lang="en-US" dirty="0"/>
          </a:p>
        </p:txBody>
      </p:sp>
    </p:spTree>
    <p:extLst>
      <p:ext uri="{BB962C8B-B14F-4D97-AF65-F5344CB8AC3E}">
        <p14:creationId xmlns:p14="http://schemas.microsoft.com/office/powerpoint/2010/main" val="1250226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4008100" y="8893003"/>
            <a:ext cx="3067374" cy="4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1" tIns="46090" rIns="92181" bIns="46090"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fld id="{D32867BE-DE2E-4D22-85AF-CD2EA9C6C1E8}" type="slidenum">
              <a:rPr lang="en-US" altLang="en-US" sz="1200">
                <a:latin typeface="Times" pitchFamily="18" charset="0"/>
              </a:rPr>
              <a:pPr algn="r"/>
              <a:t>19</a:t>
            </a:fld>
            <a:endParaRPr lang="en-US" altLang="en-US" sz="1200" dirty="0">
              <a:latin typeface="Times"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Discuss that the standards for ELA form a continuum from ABE 1 through ASE. </a:t>
            </a: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dirty="0"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t>Key Points</a:t>
            </a:r>
          </a:p>
          <a:p>
            <a:pPr>
              <a:defRPr/>
            </a:pPr>
            <a:endParaRPr lang="en-US" altLang="en-US" dirty="0" smtClean="0"/>
          </a:p>
          <a:p>
            <a:pPr>
              <a:defRPr/>
            </a:pPr>
            <a:r>
              <a:rPr lang="en-US" altLang="en-US" dirty="0" smtClean="0"/>
              <a:t>Introduce self and provide basic background about yourself.</a:t>
            </a:r>
          </a:p>
        </p:txBody>
      </p:sp>
      <p:sp>
        <p:nvSpPr>
          <p:cNvPr id="1126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8" charset="0"/>
              </a:defRPr>
            </a:lvl1pPr>
            <a:lvl2pPr marL="761771" indent="-292866">
              <a:spcBef>
                <a:spcPct val="30000"/>
              </a:spcBef>
              <a:defRPr sz="1200">
                <a:solidFill>
                  <a:schemeClr val="tx1"/>
                </a:solidFill>
                <a:latin typeface="Times" pitchFamily="18" charset="0"/>
              </a:defRPr>
            </a:lvl2pPr>
            <a:lvl3pPr marL="1173063" indent="-233652">
              <a:spcBef>
                <a:spcPct val="30000"/>
              </a:spcBef>
              <a:defRPr sz="1200">
                <a:solidFill>
                  <a:schemeClr val="tx1"/>
                </a:solidFill>
                <a:latin typeface="Times" pitchFamily="18" charset="0"/>
              </a:defRPr>
            </a:lvl3pPr>
            <a:lvl4pPr marL="1643569" indent="-233652">
              <a:spcBef>
                <a:spcPct val="30000"/>
              </a:spcBef>
              <a:defRPr sz="1200">
                <a:solidFill>
                  <a:schemeClr val="tx1"/>
                </a:solidFill>
                <a:latin typeface="Times" pitchFamily="18" charset="0"/>
              </a:defRPr>
            </a:lvl4pPr>
            <a:lvl5pPr marL="2112474" indent="-233652">
              <a:spcBef>
                <a:spcPct val="30000"/>
              </a:spcBef>
              <a:defRPr sz="1200">
                <a:solidFill>
                  <a:schemeClr val="tx1"/>
                </a:solidFill>
                <a:latin typeface="Times" pitchFamily="18" charset="0"/>
              </a:defRPr>
            </a:lvl5pPr>
            <a:lvl6pPr marL="2573377" indent="-233652" eaLnBrk="0" fontAlgn="base" hangingPunct="0">
              <a:spcBef>
                <a:spcPct val="30000"/>
              </a:spcBef>
              <a:spcAft>
                <a:spcPct val="0"/>
              </a:spcAft>
              <a:defRPr sz="1200">
                <a:solidFill>
                  <a:schemeClr val="tx1"/>
                </a:solidFill>
                <a:latin typeface="Times" pitchFamily="18" charset="0"/>
              </a:defRPr>
            </a:lvl6pPr>
            <a:lvl7pPr marL="3034280" indent="-233652" eaLnBrk="0" fontAlgn="base" hangingPunct="0">
              <a:spcBef>
                <a:spcPct val="30000"/>
              </a:spcBef>
              <a:spcAft>
                <a:spcPct val="0"/>
              </a:spcAft>
              <a:defRPr sz="1200">
                <a:solidFill>
                  <a:schemeClr val="tx1"/>
                </a:solidFill>
                <a:latin typeface="Times" pitchFamily="18" charset="0"/>
              </a:defRPr>
            </a:lvl7pPr>
            <a:lvl8pPr marL="3495184" indent="-233652" eaLnBrk="0" fontAlgn="base" hangingPunct="0">
              <a:spcBef>
                <a:spcPct val="30000"/>
              </a:spcBef>
              <a:spcAft>
                <a:spcPct val="0"/>
              </a:spcAft>
              <a:defRPr sz="1200">
                <a:solidFill>
                  <a:schemeClr val="tx1"/>
                </a:solidFill>
                <a:latin typeface="Times" pitchFamily="18" charset="0"/>
              </a:defRPr>
            </a:lvl8pPr>
            <a:lvl9pPr marL="3956087" indent="-233652" eaLnBrk="0" fontAlgn="base" hangingPunct="0">
              <a:spcBef>
                <a:spcPct val="30000"/>
              </a:spcBef>
              <a:spcAft>
                <a:spcPct val="0"/>
              </a:spcAft>
              <a:defRPr sz="1200">
                <a:solidFill>
                  <a:schemeClr val="tx1"/>
                </a:solidFill>
                <a:latin typeface="Times" pitchFamily="18" charset="0"/>
              </a:defRPr>
            </a:lvl9pPr>
          </a:lstStyle>
          <a:p>
            <a:pPr>
              <a:spcBef>
                <a:spcPct val="0"/>
              </a:spcBef>
            </a:pPr>
            <a:fld id="{F1A08FC8-B3B5-4A06-B6ED-1CA727A099E3}" type="slidenum">
              <a:rPr lang="en-US" altLang="en-US" smtClean="0">
                <a:ea typeface="MS PGothic" pitchFamily="34" charset="-128"/>
                <a:cs typeface="Times" panose="02020603050405020304" pitchFamily="18" charset="0"/>
              </a:rPr>
              <a:pPr>
                <a:spcBef>
                  <a:spcPct val="0"/>
                </a:spcBef>
              </a:pPr>
              <a:t>2</a:t>
            </a:fld>
            <a:endParaRPr lang="en-US" altLang="en-US" dirty="0" smtClean="0">
              <a:ea typeface="MS PGothic" pitchFamily="34" charset="-128"/>
              <a:cs typeface="Times" panose="02020603050405020304"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pPr algn="l"/>
            <a:r>
              <a:rPr lang="en-US" altLang="en-US" dirty="0" smtClean="0"/>
              <a:t>Reinforce that</a:t>
            </a:r>
            <a:r>
              <a:rPr lang="en-US" altLang="en-US" baseline="0" dirty="0" smtClean="0"/>
              <a:t> the standards throughout ELA connect across the different areas of reading, writing, speaking and listening, and language. For example, the reading anchor standard that incorporates reading closely connects to the writing standard of drawing evidence from texts to the speaking and listening standard of persuasive conversation about a specific topic. Then of course, there is the language standard of applying standard English conventions. It is indeed all connected!</a:t>
            </a:r>
            <a:endParaRPr lang="en-US" altLang="en-US" dirty="0" smtClean="0"/>
          </a:p>
        </p:txBody>
      </p:sp>
      <p:sp>
        <p:nvSpPr>
          <p:cNvPr id="200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843" indent="-288017">
              <a:defRPr sz="2400">
                <a:solidFill>
                  <a:schemeClr val="tx1"/>
                </a:solidFill>
                <a:latin typeface="Arial" pitchFamily="34" charset="0"/>
              </a:defRPr>
            </a:lvl2pPr>
            <a:lvl3pPr marL="1152066" indent="-230413">
              <a:defRPr sz="2400">
                <a:solidFill>
                  <a:schemeClr val="tx1"/>
                </a:solidFill>
                <a:latin typeface="Arial" pitchFamily="34" charset="0"/>
              </a:defRPr>
            </a:lvl3pPr>
            <a:lvl4pPr marL="1612893" indent="-230413">
              <a:defRPr sz="2400">
                <a:solidFill>
                  <a:schemeClr val="tx1"/>
                </a:solidFill>
                <a:latin typeface="Arial" pitchFamily="34" charset="0"/>
              </a:defRPr>
            </a:lvl4pPr>
            <a:lvl5pPr marL="2073720" indent="-230413">
              <a:defRPr sz="2400">
                <a:solidFill>
                  <a:schemeClr val="tx1"/>
                </a:solidFill>
                <a:latin typeface="Arial" pitchFamily="34" charset="0"/>
              </a:defRPr>
            </a:lvl5pPr>
            <a:lvl6pPr marL="2534546" indent="-230413" eaLnBrk="0" fontAlgn="base" hangingPunct="0">
              <a:spcBef>
                <a:spcPct val="0"/>
              </a:spcBef>
              <a:spcAft>
                <a:spcPct val="0"/>
              </a:spcAft>
              <a:defRPr sz="2400">
                <a:solidFill>
                  <a:schemeClr val="tx1"/>
                </a:solidFill>
                <a:latin typeface="Arial" pitchFamily="34" charset="0"/>
              </a:defRPr>
            </a:lvl6pPr>
            <a:lvl7pPr marL="2995374" indent="-230413" eaLnBrk="0" fontAlgn="base" hangingPunct="0">
              <a:spcBef>
                <a:spcPct val="0"/>
              </a:spcBef>
              <a:spcAft>
                <a:spcPct val="0"/>
              </a:spcAft>
              <a:defRPr sz="2400">
                <a:solidFill>
                  <a:schemeClr val="tx1"/>
                </a:solidFill>
                <a:latin typeface="Arial" pitchFamily="34" charset="0"/>
              </a:defRPr>
            </a:lvl7pPr>
            <a:lvl8pPr marL="3456199" indent="-230413" eaLnBrk="0" fontAlgn="base" hangingPunct="0">
              <a:spcBef>
                <a:spcPct val="0"/>
              </a:spcBef>
              <a:spcAft>
                <a:spcPct val="0"/>
              </a:spcAft>
              <a:defRPr sz="2400">
                <a:solidFill>
                  <a:schemeClr val="tx1"/>
                </a:solidFill>
                <a:latin typeface="Arial" pitchFamily="34" charset="0"/>
              </a:defRPr>
            </a:lvl8pPr>
            <a:lvl9pPr marL="3917026" indent="-230413" eaLnBrk="0" fontAlgn="base" hangingPunct="0">
              <a:spcBef>
                <a:spcPct val="0"/>
              </a:spcBef>
              <a:spcAft>
                <a:spcPct val="0"/>
              </a:spcAft>
              <a:defRPr sz="2400">
                <a:solidFill>
                  <a:schemeClr val="tx1"/>
                </a:solidFill>
                <a:latin typeface="Arial" pitchFamily="34" charset="0"/>
              </a:defRPr>
            </a:lvl9pPr>
          </a:lstStyle>
          <a:p>
            <a:fld id="{04EDCA15-B1F2-4212-9073-ED1629126771}" type="slidenum">
              <a:rPr lang="en-US" altLang="en-US" sz="1200">
                <a:latin typeface="Times" pitchFamily="18" charset="0"/>
              </a:rPr>
              <a:pPr/>
              <a:t>20</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dirty="0"/>
              <a:t>Florida IPDAE</a:t>
            </a:r>
          </a:p>
        </p:txBody>
      </p:sp>
      <p:sp>
        <p:nvSpPr>
          <p:cNvPr id="4" name="Header Placeholder 3"/>
          <p:cNvSpPr>
            <a:spLocks noGrp="1"/>
          </p:cNvSpPr>
          <p:nvPr>
            <p:ph type="hdr" sz="quarter" idx="12"/>
          </p:nvPr>
        </p:nvSpPr>
        <p:spPr/>
        <p:txBody>
          <a:bodyPr/>
          <a:lstStyle/>
          <a:p>
            <a:pPr>
              <a:defRPr/>
            </a:pPr>
            <a:r>
              <a:rPr lang="en-US" smtClean="0"/>
              <a:t>Getting to the Core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Show participants how (although the numbering system may differ) Florida’s ABE and GED</a:t>
            </a:r>
            <a:r>
              <a:rPr lang="en-US" altLang="en-US" baseline="30000" dirty="0" smtClean="0">
                <a:latin typeface="Arial" pitchFamily="34" charset="0"/>
                <a:cs typeface="Arial" pitchFamily="34" charset="0"/>
              </a:rPr>
              <a:t>®</a:t>
            </a:r>
            <a:r>
              <a:rPr lang="en-US" altLang="en-US" dirty="0" smtClean="0"/>
              <a:t> Preparation Curriculum Frameworks mirror the College and Career Readiness Standards for Adult Education. Also, refer participants to the GED Testing Service</a:t>
            </a:r>
            <a:r>
              <a:rPr lang="en-US" altLang="en-US" baseline="30000" dirty="0" smtClean="0">
                <a:latin typeface="Arial" pitchFamily="34" charset="0"/>
                <a:cs typeface="Arial" pitchFamily="34" charset="0"/>
              </a:rPr>
              <a:t>®</a:t>
            </a:r>
            <a:r>
              <a:rPr lang="en-US" altLang="en-US" dirty="0" smtClean="0"/>
              <a:t> alignment chart with the College and Career Readiness Standards. This provides participants with the connection piece that by implementing our standards, we are also heading towards total implementation of the federal initiative.</a:t>
            </a:r>
          </a:p>
          <a:p>
            <a:endParaRPr lang="en-US" altLang="en-US" dirty="0" smtClean="0"/>
          </a:p>
          <a:p>
            <a:r>
              <a:rPr lang="en-US" altLang="en-US" dirty="0" smtClean="0"/>
              <a:t>[Note that this slide has animation so that you can discuss how CCR Anchor Standard 5 is the same as Florida’s ABE standard 4, and is the same verbage as used in the GED Testing Service’s Assessment Targets and Florida’s GED</a:t>
            </a:r>
            <a:r>
              <a:rPr lang="en-US" altLang="en-US" baseline="30000" dirty="0" smtClean="0">
                <a:latin typeface="Arial" pitchFamily="34" charset="0"/>
                <a:cs typeface="Arial" pitchFamily="34" charset="0"/>
              </a:rPr>
              <a:t>®</a:t>
            </a:r>
            <a:r>
              <a:rPr lang="en-US" altLang="en-US" dirty="0" smtClean="0"/>
              <a:t> Preparation Curriculum Framework – Standard 4.</a:t>
            </a:r>
          </a:p>
          <a:p>
            <a:endParaRPr lang="en-US" altLang="en-US" dirty="0" smtClean="0"/>
          </a:p>
        </p:txBody>
      </p:sp>
      <p:sp>
        <p:nvSpPr>
          <p:cNvPr id="1361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8E33FE10-AB4C-4C34-9B27-AB75CD82F76A}" type="slidenum">
              <a:rPr lang="en-US" altLang="en-US" sz="1200">
                <a:latin typeface="Times" pitchFamily="18" charset="0"/>
              </a:rPr>
              <a:pPr/>
              <a:t>21</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Show participants how an ELA standard in the Florida ABE Curriculum Framework is written. Discuss the different items for each standard. Reinforce how the anchor standard has a focus in each of the four levels of Adult Basic Education (as well as ASE/GED</a:t>
            </a:r>
            <a:r>
              <a:rPr lang="en-US" altLang="en-US" baseline="30000" dirty="0" smtClean="0">
                <a:latin typeface="Arial" pitchFamily="34" charset="0"/>
                <a:cs typeface="Arial" pitchFamily="34" charset="0"/>
              </a:rPr>
              <a:t>®</a:t>
            </a:r>
            <a:r>
              <a:rPr lang="en-US" altLang="en-US" dirty="0" smtClean="0"/>
              <a:t> Preparation).</a:t>
            </a:r>
          </a:p>
          <a:p>
            <a:endParaRPr lang="en-US" altLang="en-US" dirty="0" smtClean="0"/>
          </a:p>
          <a:p>
            <a:r>
              <a:rPr lang="en-US" altLang="en-US" dirty="0" smtClean="0"/>
              <a:t>Make sure that participants understand what the “letters” represent in the standard, e.g., GE, NRS, RE, etc. The next slides will delved more deeply</a:t>
            </a:r>
            <a:r>
              <a:rPr lang="en-US" altLang="en-US" baseline="0" dirty="0" smtClean="0"/>
              <a:t> into reading the standards.</a:t>
            </a:r>
            <a:endParaRPr lang="en-US" altLang="en-US" dirty="0" smtClean="0"/>
          </a:p>
        </p:txBody>
      </p:sp>
      <p:sp>
        <p:nvSpPr>
          <p:cNvPr id="137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9AA68C96-D381-46D4-976F-77B50B958D77}" type="slidenum">
              <a:rPr lang="en-US" altLang="en-US" sz="1200">
                <a:latin typeface="Times" pitchFamily="18" charset="0"/>
              </a:rPr>
              <a:pPr/>
              <a:t>22</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extLst>
      <p:ext uri="{BB962C8B-B14F-4D97-AF65-F5344CB8AC3E}">
        <p14:creationId xmlns:p14="http://schemas.microsoft.com/office/powerpoint/2010/main" val="3836438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Show participants how an ELA standard in the Florida ABE Curriculum Framework is written. Discuss the different items for each standard. Reinforce how the anchor standard has a focus in each of the four levels of Adult Basic Education (as well as ASE/GED</a:t>
            </a:r>
            <a:r>
              <a:rPr lang="en-US" altLang="en-US" baseline="30000" dirty="0" smtClean="0">
                <a:latin typeface="Arial" pitchFamily="34" charset="0"/>
                <a:cs typeface="Arial" pitchFamily="34" charset="0"/>
              </a:rPr>
              <a:t>®</a:t>
            </a:r>
            <a:r>
              <a:rPr lang="en-US" altLang="en-US" dirty="0" smtClean="0"/>
              <a:t> Preparation).</a:t>
            </a:r>
          </a:p>
          <a:p>
            <a:endParaRPr lang="en-US" altLang="en-US" dirty="0" smtClean="0"/>
          </a:p>
          <a:p>
            <a:r>
              <a:rPr lang="en-US" altLang="en-US" dirty="0" smtClean="0"/>
              <a:t>Make sure that participants understand what the “letters” represent in the standard, e.g., GE, NRS, RE, etc.</a:t>
            </a:r>
          </a:p>
        </p:txBody>
      </p:sp>
      <p:sp>
        <p:nvSpPr>
          <p:cNvPr id="137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9AA68C96-D381-46D4-976F-77B50B958D77}" type="slidenum">
              <a:rPr lang="en-US" altLang="en-US" sz="1200">
                <a:latin typeface="Times" pitchFamily="18" charset="0"/>
              </a:rPr>
              <a:pPr/>
              <a:t>23</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Discuss what this specific standard would mean for classroom instruction.  A few ideas are listed on the slide. Have participants share the types of materials they currently see in their classrooms.</a:t>
            </a:r>
          </a:p>
          <a:p>
            <a:endParaRPr lang="en-US" altLang="en-US" dirty="0" smtClean="0"/>
          </a:p>
          <a:p>
            <a:r>
              <a:rPr lang="en-US" altLang="en-US" dirty="0" smtClean="0"/>
              <a:t>Reinforce</a:t>
            </a:r>
            <a:r>
              <a:rPr lang="en-US" altLang="en-US" baseline="0" dirty="0" smtClean="0"/>
              <a:t> that this includes:</a:t>
            </a:r>
            <a:endParaRPr lang="en-US" altLang="en-US" dirty="0" smtClean="0"/>
          </a:p>
          <a:p>
            <a:pPr marL="345677" indent="-345677">
              <a:buFont typeface="Arial" panose="020B0604020202020204" pitchFamily="34" charset="0"/>
              <a:buChar char="•"/>
              <a:defRPr/>
            </a:pPr>
            <a:r>
              <a:rPr lang="en-US" altLang="en-US" dirty="0" smtClean="0"/>
              <a:t>Close reading strategies are explicitly taught</a:t>
            </a:r>
          </a:p>
          <a:p>
            <a:pPr marL="345677" indent="-345677">
              <a:buFont typeface="Arial" panose="020B0604020202020204" pitchFamily="34" charset="0"/>
              <a:buChar char="•"/>
              <a:defRPr/>
            </a:pPr>
            <a:r>
              <a:rPr lang="en-US" altLang="en-US" dirty="0" smtClean="0"/>
              <a:t>Nonfiction and fiction text used in classroom is more complex and rigorous</a:t>
            </a:r>
          </a:p>
          <a:p>
            <a:pPr marL="345677" indent="-345677">
              <a:buFont typeface="Arial" panose="020B0604020202020204" pitchFamily="34" charset="0"/>
              <a:buChar char="•"/>
              <a:defRPr/>
            </a:pPr>
            <a:r>
              <a:rPr lang="en-US" altLang="en-US" dirty="0" smtClean="0"/>
              <a:t>Reading skill levels must increase</a:t>
            </a:r>
          </a:p>
          <a:p>
            <a:pPr marL="345677" indent="-345677">
              <a:buFont typeface="Arial" panose="020B0604020202020204" pitchFamily="34" charset="0"/>
              <a:buChar char="•"/>
              <a:defRPr/>
            </a:pPr>
            <a:r>
              <a:rPr lang="en-US" altLang="en-US" dirty="0" smtClean="0"/>
              <a:t>Students are able to demonstrate more complex thinking in order to derive meaning from text (citing text, inferences, drawing conclusions, etc.)</a:t>
            </a:r>
          </a:p>
          <a:p>
            <a:endParaRPr lang="en-US" altLang="en-US" dirty="0" smtClean="0"/>
          </a:p>
        </p:txBody>
      </p:sp>
      <p:sp>
        <p:nvSpPr>
          <p:cNvPr id="1382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C985A47A-2B2A-4F91-8CF9-41601CA8915C}" type="slidenum">
              <a:rPr lang="en-US" altLang="en-US" sz="1200">
                <a:latin typeface="Times" pitchFamily="18" charset="0"/>
              </a:rPr>
              <a:pPr/>
              <a:t>24</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Show participants how an ELA standard in the Florida ABE Curriculum Framework is written. Discuss the different items for each standard. Reinforce how the anchor standard has a focus in each of the four levels of Adult Basic Education (as well as ASE/GED</a:t>
            </a:r>
            <a:r>
              <a:rPr lang="en-US" altLang="en-US" baseline="30000" dirty="0" smtClean="0">
                <a:latin typeface="Arial" pitchFamily="34" charset="0"/>
                <a:cs typeface="Arial" pitchFamily="34" charset="0"/>
              </a:rPr>
              <a:t>®</a:t>
            </a:r>
            <a:r>
              <a:rPr lang="en-US" altLang="en-US" dirty="0" smtClean="0"/>
              <a:t> Preparation).</a:t>
            </a:r>
          </a:p>
          <a:p>
            <a:endParaRPr lang="en-US" altLang="en-US" dirty="0" smtClean="0"/>
          </a:p>
          <a:p>
            <a:r>
              <a:rPr lang="en-US" altLang="en-US" dirty="0" smtClean="0"/>
              <a:t>Make sure that participants understand what the “letters” represent in the standard, e.g., GE, NRS, RE, etc.</a:t>
            </a:r>
          </a:p>
        </p:txBody>
      </p:sp>
      <p:sp>
        <p:nvSpPr>
          <p:cNvPr id="139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207930DF-1F02-4C31-8AAF-9AB6659A6E1A}" type="slidenum">
              <a:rPr lang="en-US" altLang="en-US" sz="1200">
                <a:latin typeface="Times" pitchFamily="18" charset="0"/>
              </a:rPr>
              <a:pPr/>
              <a:t>25</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Review a writing standard for the Florida ABE Curriculum Framework and discuss the different parts. Have participants identify the anchor standard, the levels, the focus of the standard, and the level-appropriate expectations.</a:t>
            </a:r>
          </a:p>
          <a:p>
            <a:endParaRPr lang="en-US" altLang="en-US" dirty="0" smtClean="0"/>
          </a:p>
        </p:txBody>
      </p:sp>
      <p:sp>
        <p:nvSpPr>
          <p:cNvPr id="1402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F97CD8F2-DB0B-49F1-8C9A-F3286236EF40}" type="slidenum">
              <a:rPr lang="en-US" altLang="en-US" sz="1200">
                <a:latin typeface="Times" pitchFamily="18" charset="0"/>
              </a:rPr>
              <a:pPr/>
              <a:t>26</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The next slides talk about skills that should be taught at the different levels regarding the writing process. Reinforce how the standards are developed on a continuum. Argumentative writing begins at NRS Level 2 and transitions in a step-by-step approach through ASE standards.</a:t>
            </a:r>
          </a:p>
        </p:txBody>
      </p:sp>
      <p:sp>
        <p:nvSpPr>
          <p:cNvPr id="141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F8BD6C4F-33B8-4E76-8639-5CC49BD5D9A5}" type="slidenum">
              <a:rPr lang="en-US" altLang="en-US" sz="1200">
                <a:latin typeface="Times" pitchFamily="18" charset="0"/>
              </a:rPr>
              <a:pPr/>
              <a:t>27</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These slides talk about skills that should be taught at the different levels regarding the writing process. </a:t>
            </a:r>
            <a:r>
              <a:rPr lang="en-US" altLang="en-US" dirty="0"/>
              <a:t>Reinforce how the standards are developed on a </a:t>
            </a:r>
            <a:r>
              <a:rPr lang="en-US" altLang="en-US" dirty="0" smtClean="0"/>
              <a:t>continuum. Argumentative writing begins at NRS Level 2 and transitions in a step-by-step approach through ASE standards.</a:t>
            </a:r>
          </a:p>
          <a:p>
            <a:endParaRPr lang="en-US" altLang="en-US" dirty="0" smtClean="0"/>
          </a:p>
        </p:txBody>
      </p:sp>
      <p:sp>
        <p:nvSpPr>
          <p:cNvPr id="142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D6627172-6802-4E05-97E9-3EFF7D7F0302}" type="slidenum">
              <a:rPr lang="en-US" altLang="en-US" sz="1200">
                <a:latin typeface="Times" pitchFamily="18" charset="0"/>
              </a:rPr>
              <a:pPr/>
              <a:t>28</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These slides talk about skills that should be taught at the different levels regarding the writing process. </a:t>
            </a:r>
            <a:r>
              <a:rPr lang="en-US" altLang="en-US" dirty="0"/>
              <a:t>Reinforce how the standards are developed on a </a:t>
            </a:r>
            <a:r>
              <a:rPr lang="en-US" altLang="en-US" dirty="0" smtClean="0"/>
              <a:t>continuum. Argumentative writing begins at NRS Level 2 and transitions in a step-by-step approach through ASE standards.</a:t>
            </a:r>
          </a:p>
          <a:p>
            <a:endParaRPr lang="en-US" altLang="en-US" b="1" dirty="0" smtClean="0"/>
          </a:p>
          <a:p>
            <a:endParaRPr lang="en-US" altLang="en-US" dirty="0" smtClean="0"/>
          </a:p>
        </p:txBody>
      </p:sp>
      <p:sp>
        <p:nvSpPr>
          <p:cNvPr id="143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379FCC94-390F-47F3-A661-CD68E0E6CF07}" type="slidenum">
              <a:rPr lang="en-US" altLang="en-US" sz="1200">
                <a:latin typeface="Times" pitchFamily="18" charset="0"/>
              </a:rPr>
              <a:pPr/>
              <a:t>29</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Review the objectives of the session. Share that this workshop will include time for planning and sharing, as the best strategies are those provided through the “wisdom of the crowd.” Include logistical information (lunch,</a:t>
            </a:r>
            <a:r>
              <a:rPr lang="en-US" altLang="en-US" baseline="0" dirty="0" smtClean="0"/>
              <a:t> breaks, restrooms, etc.). Thank the host/hostess for providing location for workshop.</a:t>
            </a:r>
            <a:endParaRPr lang="en-US" altLang="en-US" dirty="0" smtClean="0"/>
          </a:p>
          <a:p>
            <a:endParaRPr lang="en-US" altLang="en-US" dirty="0" smtClean="0"/>
          </a:p>
          <a:p>
            <a:r>
              <a:rPr lang="en-US" altLang="en-US" dirty="0" smtClean="0"/>
              <a:t>Objectives are to:</a:t>
            </a:r>
          </a:p>
          <a:p>
            <a:pPr marL="171450" indent="-171450">
              <a:buFont typeface="Arial" panose="020B0604020202020204" pitchFamily="34" charset="0"/>
              <a:buChar char="•"/>
              <a:defRPr/>
            </a:pPr>
            <a:r>
              <a:rPr lang="en-US" altLang="en-US" sz="1200" dirty="0" smtClean="0"/>
              <a:t>Determine key points of a standards-based education</a:t>
            </a:r>
          </a:p>
          <a:p>
            <a:pPr marL="171450" indent="-171450">
              <a:buFont typeface="Arial" panose="020B0604020202020204" pitchFamily="34" charset="0"/>
              <a:buChar char="•"/>
              <a:defRPr/>
            </a:pPr>
            <a:r>
              <a:rPr lang="en-US" altLang="en-US" sz="1200" dirty="0" smtClean="0"/>
              <a:t>Interpret ELA standards and key shifts </a:t>
            </a:r>
            <a:endParaRPr lang="en-US" altLang="en-US" sz="800" dirty="0" smtClean="0"/>
          </a:p>
          <a:p>
            <a:pPr marL="171450" indent="-171450">
              <a:buFont typeface="Arial" panose="020B0604020202020204" pitchFamily="34" charset="0"/>
              <a:buChar char="•"/>
              <a:defRPr/>
            </a:pPr>
            <a:r>
              <a:rPr lang="en-US" altLang="en-US" sz="1200" dirty="0" smtClean="0"/>
              <a:t>Discuss how to evaluate success by checking against clear milestones</a:t>
            </a:r>
          </a:p>
          <a:p>
            <a:pPr marL="171450" indent="-171450">
              <a:buFont typeface="Arial" panose="020B0604020202020204" pitchFamily="34" charset="0"/>
              <a:buChar char="•"/>
              <a:defRPr/>
            </a:pPr>
            <a:r>
              <a:rPr lang="en-US" altLang="en-US" sz="1200" dirty="0" smtClean="0"/>
              <a:t>Prepare information and resources with the local program team</a:t>
            </a:r>
            <a:endParaRPr lang="en-US" altLang="en-US" dirty="0" smtClean="0"/>
          </a:p>
        </p:txBody>
      </p:sp>
      <p:sp>
        <p:nvSpPr>
          <p:cNvPr id="5" name="Slide Number Placeholder 3"/>
          <p:cNvSpPr>
            <a:spLocks noGrp="1"/>
          </p:cNvSpPr>
          <p:nvPr>
            <p:ph type="sldNum" sz="quarter" idx="5"/>
          </p:nvPr>
        </p:nvSpPr>
        <p:spPr>
          <a:xfrm>
            <a:off x="4008100" y="8893003"/>
            <a:ext cx="3067374" cy="4684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3</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This information is also provided in chart format in the workbook.</a:t>
            </a:r>
          </a:p>
        </p:txBody>
      </p:sp>
      <p:sp>
        <p:nvSpPr>
          <p:cNvPr id="141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F8BD6C4F-33B8-4E76-8639-5CC49BD5D9A5}" type="slidenum">
              <a:rPr lang="en-US" altLang="en-US" sz="1200">
                <a:latin typeface="Times" pitchFamily="18" charset="0"/>
              </a:rPr>
              <a:pPr/>
              <a:t>30</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t>Key Points</a:t>
            </a:r>
          </a:p>
          <a:p>
            <a:pPr>
              <a:defRPr/>
            </a:pPr>
            <a:endParaRPr lang="en-US" altLang="en-US" b="1" dirty="0" smtClean="0"/>
          </a:p>
          <a:p>
            <a:pPr>
              <a:defRPr/>
            </a:pPr>
            <a:r>
              <a:rPr lang="en-US" altLang="en-US" dirty="0" smtClean="0"/>
              <a:t>Discuss that in the ABE Curriculum Language Arts Curriculum Framework there are writing, speaking and listening, and language arts standards. Have participants look at the Language Arts Standards, Anchor Standard 1 and share their thoughts regarding the types of skills at each level – specifically the lower ABE levels. </a:t>
            </a:r>
          </a:p>
          <a:p>
            <a:pPr>
              <a:defRPr/>
            </a:pPr>
            <a:endParaRPr lang="en-US" altLang="en-US" dirty="0" smtClean="0"/>
          </a:p>
          <a:p>
            <a:pPr>
              <a:defRPr/>
            </a:pPr>
            <a:r>
              <a:rPr lang="en-US" altLang="en-US" dirty="0" smtClean="0"/>
              <a:t>Possible questions for discussion:</a:t>
            </a:r>
          </a:p>
          <a:p>
            <a:pPr marL="172839" indent="-172839">
              <a:buFont typeface="Arial" panose="020B0604020202020204" pitchFamily="34" charset="0"/>
              <a:buChar char="•"/>
              <a:defRPr/>
            </a:pPr>
            <a:r>
              <a:rPr lang="en-US" altLang="en-US" dirty="0" smtClean="0"/>
              <a:t>As you reviewed the anchor standard regarding demonstrating command of the conventions of standard English grammar and usage when writing or speaking, did you have any surprises? Any concerns? </a:t>
            </a:r>
          </a:p>
          <a:p>
            <a:pPr marL="172839" indent="-172839">
              <a:buFont typeface="Arial" panose="020B0604020202020204" pitchFamily="34" charset="0"/>
              <a:buChar char="•"/>
              <a:defRPr/>
            </a:pPr>
            <a:r>
              <a:rPr lang="en-US" altLang="en-US" dirty="0" smtClean="0"/>
              <a:t>Is there a continuum to teaching these skills?</a:t>
            </a:r>
          </a:p>
          <a:p>
            <a:pPr marL="172839" indent="-172839">
              <a:buFont typeface="Arial" panose="020B0604020202020204" pitchFamily="34" charset="0"/>
              <a:buChar char="•"/>
              <a:defRPr/>
            </a:pPr>
            <a:r>
              <a:rPr lang="en-US" altLang="en-US" dirty="0" smtClean="0"/>
              <a:t>Are your programs teaching grammar and usage through a contextualized approach?</a:t>
            </a:r>
          </a:p>
          <a:p>
            <a:pPr marL="172839" indent="-172839">
              <a:buFont typeface="Arial" panose="020B0604020202020204" pitchFamily="34" charset="0"/>
              <a:buChar char="•"/>
              <a:defRPr/>
            </a:pPr>
            <a:r>
              <a:rPr lang="en-US" altLang="en-US" dirty="0" smtClean="0"/>
              <a:t>Are your materials teaching these skills at the appropriate levels?</a:t>
            </a:r>
          </a:p>
          <a:p>
            <a:pPr marL="172839" indent="-172839">
              <a:buFont typeface="Arial" panose="020B0604020202020204" pitchFamily="34" charset="0"/>
              <a:buChar char="•"/>
              <a:defRPr/>
            </a:pPr>
            <a:r>
              <a:rPr lang="en-US" altLang="en-US" dirty="0" smtClean="0"/>
              <a:t>Are some of these skills taught in your GED</a:t>
            </a:r>
            <a:r>
              <a:rPr lang="en-US" altLang="en-US" baseline="30000" dirty="0" smtClean="0">
                <a:latin typeface="Arial"/>
                <a:cs typeface="Arial"/>
              </a:rPr>
              <a:t>®</a:t>
            </a:r>
            <a:r>
              <a:rPr lang="en-US" altLang="en-US" dirty="0" smtClean="0"/>
              <a:t> Preparation programs? Is this an appropriate place for teaching these skills? Why or why not?</a:t>
            </a:r>
          </a:p>
          <a:p>
            <a:pPr>
              <a:defRPr/>
            </a:pPr>
            <a:endParaRPr lang="en-US" altLang="en-US" dirty="0" smtClean="0"/>
          </a:p>
        </p:txBody>
      </p:sp>
      <p:sp>
        <p:nvSpPr>
          <p:cNvPr id="145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CD0D225A-DAA9-4285-9BCD-0F30DAAEE300}" type="slidenum">
              <a:rPr lang="en-US" altLang="en-US" sz="1200">
                <a:latin typeface="Times" pitchFamily="18" charset="0"/>
              </a:rPr>
              <a:pPr/>
              <a:t>31</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Discuss what this specific standard would mean for classroom instruction and our programs.  A few ideas are listed on the slide. Have participants share the types of materials they currently see in their classrooms.</a:t>
            </a:r>
          </a:p>
          <a:p>
            <a:endParaRPr lang="en-US" altLang="en-US" b="1" dirty="0" smtClean="0"/>
          </a:p>
          <a:p>
            <a:endParaRPr lang="en-US" altLang="en-US" dirty="0" smtClean="0"/>
          </a:p>
        </p:txBody>
      </p:sp>
      <p:sp>
        <p:nvSpPr>
          <p:cNvPr id="144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836B0777-3CEF-43EE-A385-6DBD9117419D}" type="slidenum">
              <a:rPr lang="en-US" altLang="en-US" sz="1200">
                <a:latin typeface="Times" pitchFamily="18" charset="0"/>
              </a:rPr>
              <a:pPr/>
              <a:t>32</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Have group play “What’s My Standard?”</a:t>
            </a:r>
            <a:r>
              <a:rPr lang="en-US" altLang="en-US" baseline="0" dirty="0" smtClean="0"/>
              <a:t> – a take off on What’s My Line? The activity is located in your resources and is linked to this slide.</a:t>
            </a:r>
            <a:endParaRPr lang="en-US" altLang="en-US" dirty="0" smtClean="0"/>
          </a:p>
        </p:txBody>
      </p:sp>
      <p:sp>
        <p:nvSpPr>
          <p:cNvPr id="207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FEBE6EEC-3D93-49D0-BAB0-7949CF2A72CE}" type="slidenum">
              <a:rPr lang="en-US" altLang="en-US" sz="1200">
                <a:latin typeface="Times" pitchFamily="18" charset="0"/>
              </a:rPr>
              <a:pPr/>
              <a:t>33</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ea typeface="Times" pitchFamily="18" charset="0"/>
                <a:cs typeface="Times" pitchFamily="18" charset="0"/>
              </a:rPr>
              <a:t>Key Points</a:t>
            </a:r>
          </a:p>
          <a:p>
            <a:endParaRPr lang="en-US" altLang="en-US" b="1" dirty="0" smtClean="0">
              <a:ea typeface="Times" pitchFamily="18" charset="0"/>
              <a:cs typeface="Times" pitchFamily="18" charset="0"/>
            </a:endParaRPr>
          </a:p>
          <a:p>
            <a:r>
              <a:rPr lang="en-US" altLang="en-US" dirty="0" smtClean="0">
                <a:ea typeface="Times" pitchFamily="18" charset="0"/>
                <a:cs typeface="Times" pitchFamily="18" charset="0"/>
              </a:rPr>
              <a:t>The quote reinforces the need for us to deeply understand the standards before we implement them in our programs. </a:t>
            </a:r>
            <a:r>
              <a:rPr lang="en-US" altLang="en-US" dirty="0" smtClean="0"/>
              <a:t>Discuss strategies for assisting staff at each site to better understand the standards and first steps in development of curricula. </a:t>
            </a:r>
          </a:p>
        </p:txBody>
      </p:sp>
      <p:sp>
        <p:nvSpPr>
          <p:cNvPr id="132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7F850D94-2AB0-41A9-ACC3-54ED10BFE52D}" type="slidenum">
              <a:rPr lang="en-US" altLang="en-US" sz="1200">
                <a:latin typeface="Times" pitchFamily="18" charset="0"/>
              </a:rPr>
              <a:pPr/>
              <a:t>34</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Refer to page 4 in the workbook on how to analyze professional</a:t>
            </a:r>
            <a:r>
              <a:rPr lang="en-US" altLang="en-US" baseline="0" dirty="0" smtClean="0"/>
              <a:t> development using the standards to connection to teaching (associations) to the resources (assets) to the content training and methods training (abilities). This should underline how instructors should reflect on professional development necessary to successfully implement standards in the classroom.</a:t>
            </a:r>
            <a:endParaRPr lang="en-US" altLang="en-US" dirty="0" smtClean="0"/>
          </a:p>
        </p:txBody>
      </p:sp>
      <p:sp>
        <p:nvSpPr>
          <p:cNvPr id="148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74AC8606-C6AC-43B2-BB9A-19946BE024C0}" type="slidenum">
              <a:rPr lang="en-US" altLang="en-US" sz="1200">
                <a:latin typeface="Times" pitchFamily="18" charset="0"/>
              </a:rPr>
              <a:pPr/>
              <a:t>35</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lnSpc>
                <a:spcPct val="115000"/>
              </a:lnSpc>
              <a:spcBef>
                <a:spcPts val="0"/>
              </a:spcBef>
              <a:spcAft>
                <a:spcPts val="0"/>
              </a:spcAft>
              <a:defRPr/>
            </a:pPr>
            <a:r>
              <a:rPr lang="en-US" b="1" dirty="0" smtClean="0"/>
              <a:t>Key Points</a:t>
            </a:r>
          </a:p>
          <a:p>
            <a:pPr eaLnBrk="1" fontAlgn="auto" hangingPunct="1">
              <a:lnSpc>
                <a:spcPct val="115000"/>
              </a:lnSpc>
              <a:spcBef>
                <a:spcPts val="0"/>
              </a:spcBef>
              <a:spcAft>
                <a:spcPts val="0"/>
              </a:spcAft>
              <a:defRPr/>
            </a:pPr>
            <a:endParaRPr lang="en-US" dirty="0" smtClean="0"/>
          </a:p>
          <a:p>
            <a:pPr eaLnBrk="1" fontAlgn="auto" hangingPunct="1">
              <a:lnSpc>
                <a:spcPct val="115000"/>
              </a:lnSpc>
              <a:spcBef>
                <a:spcPts val="0"/>
              </a:spcBef>
              <a:spcAft>
                <a:spcPts val="0"/>
              </a:spcAft>
              <a:defRPr/>
            </a:pPr>
            <a:r>
              <a:rPr lang="en-US" sz="1200" dirty="0" smtClean="0"/>
              <a:t>Review the overview.</a:t>
            </a:r>
            <a:endParaRPr lang="en-US" sz="1200" dirty="0"/>
          </a:p>
        </p:txBody>
      </p:sp>
      <p:sp>
        <p:nvSpPr>
          <p:cNvPr id="5" name="Slide Number Placeholder 3"/>
          <p:cNvSpPr>
            <a:spLocks noGrp="1"/>
          </p:cNvSpPr>
          <p:nvPr>
            <p:ph type="sldNum" sz="quarter" idx="5"/>
          </p:nvPr>
        </p:nvSpPr>
        <p:spPr>
          <a:xfrm>
            <a:off x="4008100" y="8893003"/>
            <a:ext cx="3067374" cy="4684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36</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4" name="Footer Placeholder 3"/>
          <p:cNvSpPr>
            <a:spLocks noGrp="1"/>
          </p:cNvSpPr>
          <p:nvPr>
            <p:ph type="ftr" sz="quarter" idx="11"/>
          </p:nvPr>
        </p:nvSpPr>
        <p:spPr/>
        <p:txBody>
          <a:bodyPr/>
          <a:lstStyle/>
          <a:p>
            <a:pPr>
              <a:defRPr/>
            </a:pPr>
            <a:r>
              <a:rPr lang="en-US" smtClean="0"/>
              <a:t>Florida IPDAE</a:t>
            </a:r>
            <a:endParaRPr lang="en-US" dirty="0"/>
          </a:p>
        </p:txBody>
      </p:sp>
      <p:sp>
        <p:nvSpPr>
          <p:cNvPr id="6" name="Header Placeholder 5"/>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4008100" y="8893003"/>
            <a:ext cx="3067374" cy="4684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37</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pPr eaLnBrk="1" fontAlgn="auto" hangingPunct="1">
              <a:lnSpc>
                <a:spcPct val="115000"/>
              </a:lnSpc>
              <a:spcBef>
                <a:spcPts val="0"/>
              </a:spcBef>
              <a:spcAft>
                <a:spcPts val="0"/>
              </a:spcAft>
              <a:defRPr/>
            </a:pPr>
            <a:r>
              <a:rPr lang="en-US" b="1" dirty="0" smtClean="0"/>
              <a:t>Key Points</a:t>
            </a:r>
            <a:endParaRPr lang="en-US" dirty="0" smtClean="0"/>
          </a:p>
          <a:p>
            <a:pPr eaLnBrk="1" fontAlgn="auto" hangingPunct="1">
              <a:lnSpc>
                <a:spcPct val="115000"/>
              </a:lnSpc>
              <a:spcBef>
                <a:spcPts val="0"/>
              </a:spcBef>
              <a:spcAft>
                <a:spcPts val="0"/>
              </a:spcAft>
              <a:defRPr/>
            </a:pPr>
            <a:endParaRPr lang="en-US" sz="1200" dirty="0" smtClean="0"/>
          </a:p>
          <a:p>
            <a:pPr eaLnBrk="1" fontAlgn="auto" hangingPunct="1">
              <a:lnSpc>
                <a:spcPct val="115000"/>
              </a:lnSpc>
              <a:spcBef>
                <a:spcPts val="0"/>
              </a:spcBef>
              <a:spcAft>
                <a:spcPts val="0"/>
              </a:spcAft>
              <a:defRPr/>
            </a:pPr>
            <a:r>
              <a:rPr lang="en-US" sz="1200" dirty="0" smtClean="0"/>
              <a:t>Reinforce what the</a:t>
            </a:r>
            <a:r>
              <a:rPr lang="en-US" sz="1200" baseline="0" dirty="0" smtClean="0"/>
              <a:t> standards are not and why it is important as an instructional leader to support the development of a strong curriculum in their programs.</a:t>
            </a:r>
            <a:endParaRPr lang="en-US" sz="1200" dirty="0" smtClean="0"/>
          </a:p>
          <a:p>
            <a:endParaRPr lang="en-US" dirty="0"/>
          </a:p>
        </p:txBody>
      </p:sp>
      <p:sp>
        <p:nvSpPr>
          <p:cNvPr id="3" name="Date Placeholder 2"/>
          <p:cNvSpPr>
            <a:spLocks noGrp="1"/>
          </p:cNvSpPr>
          <p:nvPr>
            <p:ph type="dt" idx="11"/>
          </p:nvPr>
        </p:nvSpPr>
        <p:spPr/>
        <p:txBody>
          <a:bodyPr/>
          <a:lstStyle/>
          <a:p>
            <a:pPr>
              <a:defRPr/>
            </a:pPr>
            <a:r>
              <a:rPr lang="en-US" smtClean="0"/>
              <a:t>2018</a:t>
            </a:r>
            <a:endParaRPr lang="en-US" dirty="0"/>
          </a:p>
        </p:txBody>
      </p:sp>
      <p:sp>
        <p:nvSpPr>
          <p:cNvPr id="4" name="Footer Placeholder 3"/>
          <p:cNvSpPr>
            <a:spLocks noGrp="1"/>
          </p:cNvSpPr>
          <p:nvPr>
            <p:ph type="ftr" sz="quarter" idx="12"/>
          </p:nvPr>
        </p:nvSpPr>
        <p:spPr/>
        <p:txBody>
          <a:bodyPr/>
          <a:lstStyle/>
          <a:p>
            <a:pPr>
              <a:defRPr/>
            </a:pPr>
            <a:r>
              <a:rPr lang="en-US" smtClean="0"/>
              <a:t>Florida IPDAE</a:t>
            </a:r>
            <a:endParaRPr lang="en-US" dirty="0"/>
          </a:p>
        </p:txBody>
      </p:sp>
      <p:sp>
        <p:nvSpPr>
          <p:cNvPr id="6" name="Header Placeholder 5"/>
          <p:cNvSpPr>
            <a:spLocks noGrp="1"/>
          </p:cNvSpPr>
          <p:nvPr>
            <p:ph type="hdr" sz="quarter" idx="13"/>
          </p:nvPr>
        </p:nvSpPr>
        <p:spPr/>
        <p:txBody>
          <a:bodyPr/>
          <a:lstStyle/>
          <a:p>
            <a:r>
              <a:rPr lang="en-US" smtClean="0"/>
              <a:t>Getting to the Core</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lnSpc>
                <a:spcPct val="115000"/>
              </a:lnSpc>
              <a:spcBef>
                <a:spcPts val="0"/>
              </a:spcBef>
              <a:spcAft>
                <a:spcPts val="0"/>
              </a:spcAft>
              <a:defRPr/>
            </a:pPr>
            <a:r>
              <a:rPr lang="en-US" b="1" dirty="0"/>
              <a:t>Key Points</a:t>
            </a:r>
            <a:endParaRPr lang="en-US" dirty="0"/>
          </a:p>
          <a:p>
            <a:pPr eaLnBrk="1" fontAlgn="auto" hangingPunct="1">
              <a:lnSpc>
                <a:spcPct val="115000"/>
              </a:lnSpc>
              <a:spcBef>
                <a:spcPts val="0"/>
              </a:spcBef>
              <a:spcAft>
                <a:spcPts val="0"/>
              </a:spcAft>
              <a:defRPr/>
            </a:pPr>
            <a:endParaRPr lang="en-US" dirty="0"/>
          </a:p>
          <a:p>
            <a:pPr eaLnBrk="1" fontAlgn="auto" hangingPunct="1">
              <a:lnSpc>
                <a:spcPct val="115000"/>
              </a:lnSpc>
              <a:spcBef>
                <a:spcPts val="0"/>
              </a:spcBef>
              <a:spcAft>
                <a:spcPts val="0"/>
              </a:spcAft>
              <a:defRPr/>
            </a:pPr>
            <a:r>
              <a:rPr lang="en-US" dirty="0" smtClean="0"/>
              <a:t>Review slide.</a:t>
            </a:r>
            <a:endParaRPr lang="en-US" dirty="0"/>
          </a:p>
        </p:txBody>
      </p:sp>
      <p:sp>
        <p:nvSpPr>
          <p:cNvPr id="4" name="Date Placeholder 3"/>
          <p:cNvSpPr>
            <a:spLocks noGrp="1"/>
          </p:cNvSpPr>
          <p:nvPr>
            <p:ph type="dt" idx="10"/>
          </p:nvPr>
        </p:nvSpPr>
        <p:spPr/>
        <p:txBody>
          <a:bodyPr/>
          <a:lstStyle/>
          <a:p>
            <a:pPr>
              <a:defRPr/>
            </a:pPr>
            <a:r>
              <a:rPr lang="en-US" smtClean="0"/>
              <a:t>2018</a:t>
            </a:r>
            <a:endParaRPr lang="en-US" dirty="0"/>
          </a:p>
        </p:txBody>
      </p:sp>
      <p:sp>
        <p:nvSpPr>
          <p:cNvPr id="5" name="Footer Placeholder 4"/>
          <p:cNvSpPr>
            <a:spLocks noGrp="1"/>
          </p:cNvSpPr>
          <p:nvPr>
            <p:ph type="ftr" sz="quarter" idx="11"/>
          </p:nvPr>
        </p:nvSpPr>
        <p:spPr/>
        <p:txBody>
          <a:bodyPr/>
          <a:lstStyle/>
          <a:p>
            <a:pPr>
              <a:defRPr/>
            </a:pPr>
            <a:r>
              <a:rPr lang="en-US" smtClean="0"/>
              <a:t>Florida IPDAE</a:t>
            </a:r>
            <a:endParaRPr lang="en-US" dirty="0"/>
          </a:p>
        </p:txBody>
      </p:sp>
      <p:sp>
        <p:nvSpPr>
          <p:cNvPr id="6" name="Slide Number Placeholder 5"/>
          <p:cNvSpPr>
            <a:spLocks noGrp="1"/>
          </p:cNvSpPr>
          <p:nvPr>
            <p:ph type="sldNum" sz="quarter" idx="12"/>
          </p:nvPr>
        </p:nvSpPr>
        <p:spPr/>
        <p:txBody>
          <a:bodyPr/>
          <a:lstStyle/>
          <a:p>
            <a:pPr>
              <a:defRPr/>
            </a:pPr>
            <a:fld id="{8D1E2E49-F270-4491-ADF2-4F8BBB0C4E26}" type="slidenum">
              <a:rPr lang="en-US" smtClean="0"/>
              <a:pPr>
                <a:defRPr/>
              </a:pPr>
              <a:t>38</a:t>
            </a:fld>
            <a:endParaRPr lang="en-US" dirty="0"/>
          </a:p>
        </p:txBody>
      </p:sp>
      <p:sp>
        <p:nvSpPr>
          <p:cNvPr id="7" name="Header Placeholder 6"/>
          <p:cNvSpPr>
            <a:spLocks noGrp="1"/>
          </p:cNvSpPr>
          <p:nvPr>
            <p:ph type="hdr" sz="quarter" idx="13"/>
          </p:nvPr>
        </p:nvSpPr>
        <p:spPr/>
        <p:txBody>
          <a:bodyPr/>
          <a:lstStyle/>
          <a:p>
            <a:r>
              <a:rPr lang="en-US" smtClean="0"/>
              <a:t>Getting to the Core</a:t>
            </a:r>
            <a:endParaRPr lang="en-US" dirty="0"/>
          </a:p>
        </p:txBody>
      </p:sp>
    </p:spTree>
    <p:extLst>
      <p:ext uri="{BB962C8B-B14F-4D97-AF65-F5344CB8AC3E}">
        <p14:creationId xmlns:p14="http://schemas.microsoft.com/office/powerpoint/2010/main" val="20156927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b="0" dirty="0" smtClean="0"/>
              <a:t>Have participants</a:t>
            </a:r>
            <a:r>
              <a:rPr lang="en-US" altLang="en-US" b="0" baseline="0" dirty="0" smtClean="0"/>
              <a:t> share what they think a standards-based education means to their classroom.</a:t>
            </a:r>
            <a:endParaRPr lang="en-US" altLang="en-US" b="0" dirty="0" smtClean="0"/>
          </a:p>
        </p:txBody>
      </p:sp>
      <p:sp>
        <p:nvSpPr>
          <p:cNvPr id="1382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C985A47A-2B2A-4F91-8CF9-41601CA8915C}" type="slidenum">
              <a:rPr lang="en-US" altLang="en-US" sz="1200">
                <a:latin typeface="Times" pitchFamily="18" charset="0"/>
              </a:rPr>
              <a:pPr/>
              <a:t>39</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altLang="en-US" sz="1000" b="1" dirty="0" smtClean="0"/>
              <a:t>Key Points</a:t>
            </a:r>
            <a:endParaRPr lang="en-US" altLang="en-US" sz="1000" dirty="0" smtClean="0"/>
          </a:p>
          <a:p>
            <a:pPr eaLnBrk="1" hangingPunct="1">
              <a:defRPr/>
            </a:pPr>
            <a:r>
              <a:rPr lang="en-US" altLang="en-US" sz="1000" dirty="0"/>
              <a:t>Provide a short activity to get to know participants. One warm up activity is to have participants form their vision of the ideal adult education graduate and the academic skills and knowledge that the graduate would have. </a:t>
            </a:r>
          </a:p>
          <a:p>
            <a:pPr eaLnBrk="1" hangingPunct="1">
              <a:defRPr/>
            </a:pPr>
            <a:r>
              <a:rPr lang="en-US" altLang="en-US" sz="1000" dirty="0"/>
              <a:t>Participants should introduce themselves, share their vision, and identify one academic skill/knowledge that they know they currently provide in their program. You may wish to jot down some of their ideas to use throughout the training as you discuss shifts and standards</a:t>
            </a:r>
            <a:r>
              <a:rPr lang="en-US" altLang="en-US" sz="1000" dirty="0" smtClean="0"/>
              <a:t>.</a:t>
            </a:r>
            <a:endParaRPr lang="en-US" sz="1000" dirty="0"/>
          </a:p>
          <a:p>
            <a:pPr eaLnBrk="1" hangingPunct="1">
              <a:defRPr/>
            </a:pPr>
            <a:r>
              <a:rPr lang="en-US" sz="1000" b="1" dirty="0"/>
              <a:t>Sample Script for Activity </a:t>
            </a:r>
            <a:r>
              <a:rPr lang="en-US" sz="1000" dirty="0"/>
              <a:t>(You may wish to play Pomp and Circumstance while you’re talking.)</a:t>
            </a:r>
          </a:p>
          <a:p>
            <a:pPr eaLnBrk="1" hangingPunct="1">
              <a:defRPr/>
            </a:pPr>
            <a:r>
              <a:rPr lang="en-US" sz="1000" dirty="0"/>
              <a:t>Imagine that you are at your graduation ceremony this spring. You see the graduates excitedly putting on their robes. Your students walk into the auditorium single file, one by one. They are so excited and thrilled that a high school diploma is finally a dream come true.</a:t>
            </a:r>
          </a:p>
          <a:p>
            <a:pPr eaLnBrk="1" hangingPunct="1">
              <a:defRPr/>
            </a:pPr>
            <a:r>
              <a:rPr lang="en-US" sz="1000" dirty="0"/>
              <a:t>You have played a major role in these students’ education and have facilitated their accomplishments. As the students cross the stage, you notice one particular student that you remember well. You realize that this student’s academic knowledge will be the pathway that leads him/her on the next journey.</a:t>
            </a:r>
          </a:p>
          <a:p>
            <a:pPr eaLnBrk="1" hangingPunct="1">
              <a:defRPr/>
            </a:pPr>
            <a:r>
              <a:rPr lang="en-US" sz="1000" dirty="0"/>
              <a:t>1. What academic knowledge and skills are you hoping this student possesses? (Have participants jot down their ideas. You may wish to have participants use post it notes – one post it note per thought. Provide them with a short time and then continue.)</a:t>
            </a:r>
          </a:p>
          <a:p>
            <a:pPr eaLnBrk="1" hangingPunct="1">
              <a:defRPr/>
            </a:pPr>
            <a:r>
              <a:rPr lang="en-US" sz="1000" dirty="0"/>
              <a:t>Three years have now passed since that graduation day and you meet up with this student.  What do you hope to see and hear from this person when you ask him/her what were the most important things they learned in your program. </a:t>
            </a:r>
            <a:endParaRPr lang="en-US" sz="1000" i="1" dirty="0">
              <a:solidFill>
                <a:srgbClr val="FF0000"/>
              </a:solidFill>
            </a:endParaRPr>
          </a:p>
          <a:p>
            <a:pPr eaLnBrk="1" hangingPunct="1">
              <a:defRPr/>
            </a:pPr>
            <a:r>
              <a:rPr lang="en-US" sz="1000" dirty="0"/>
              <a:t>2.   Participants should jot their ideas on post it notes (again, one post it note per thought).</a:t>
            </a:r>
          </a:p>
          <a:p>
            <a:pPr marL="230452" indent="-230452" eaLnBrk="1" hangingPunct="1">
              <a:buFontTx/>
              <a:buAutoNum type="arabicPeriod" startAt="3"/>
              <a:defRPr/>
            </a:pPr>
            <a:r>
              <a:rPr lang="en-US" sz="1000" dirty="0"/>
              <a:t>Collaboratively, have table groups discuss their thoughts and identify similar and diverse ideas. </a:t>
            </a:r>
          </a:p>
          <a:p>
            <a:pPr marL="230452" indent="-230452" eaLnBrk="1" hangingPunct="1">
              <a:buFontTx/>
              <a:buAutoNum type="arabicPeriod" startAt="3"/>
              <a:defRPr/>
            </a:pPr>
            <a:r>
              <a:rPr lang="en-US" sz="1000" dirty="0"/>
              <a:t>Have participants introduce themselves to the group and share one important thing they learned from the activity.</a:t>
            </a:r>
          </a:p>
          <a:p>
            <a:pPr eaLnBrk="1" hangingPunct="1">
              <a:defRPr/>
            </a:pPr>
            <a:r>
              <a:rPr lang="en-US" sz="1000" dirty="0"/>
              <a:t> </a:t>
            </a:r>
          </a:p>
          <a:p>
            <a:pPr eaLnBrk="1" hangingPunct="1">
              <a:defRPr/>
            </a:pPr>
            <a:endParaRPr lang="en-US" sz="1000" dirty="0"/>
          </a:p>
        </p:txBody>
      </p:sp>
      <p:sp>
        <p:nvSpPr>
          <p:cNvPr id="5" name="Slide Number Placeholder 3"/>
          <p:cNvSpPr>
            <a:spLocks noGrp="1"/>
          </p:cNvSpPr>
          <p:nvPr>
            <p:ph type="sldNum" sz="quarter" idx="5"/>
          </p:nvPr>
        </p:nvSpPr>
        <p:spPr>
          <a:xfrm>
            <a:off x="4008100" y="8893003"/>
            <a:ext cx="3067374" cy="4684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4</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4" name="Footer Placeholder 3"/>
          <p:cNvSpPr>
            <a:spLocks noGrp="1"/>
          </p:cNvSpPr>
          <p:nvPr>
            <p:ph type="ftr" sz="quarter" idx="11"/>
          </p:nvPr>
        </p:nvSpPr>
        <p:spPr/>
        <p:txBody>
          <a:bodyPr/>
          <a:lstStyle/>
          <a:p>
            <a:pPr>
              <a:defRPr/>
            </a:pPr>
            <a:r>
              <a:rPr lang="en-US" smtClean="0"/>
              <a:t>Florida IPDAE</a:t>
            </a:r>
            <a:endParaRPr lang="en-US" dirty="0"/>
          </a:p>
        </p:txBody>
      </p:sp>
      <p:sp>
        <p:nvSpPr>
          <p:cNvPr id="6" name="Header Placeholder 5"/>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Now that we have reviewed how standards are written, lets spend some time on the key shifts in ELA/Literacy.</a:t>
            </a:r>
          </a:p>
          <a:p>
            <a:endParaRPr lang="en-US" altLang="en-US" dirty="0" smtClean="0"/>
          </a:p>
        </p:txBody>
      </p:sp>
      <p:sp>
        <p:nvSpPr>
          <p:cNvPr id="147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6F198898-0D61-43C5-AEEA-A549F4EA1D01}" type="slidenum">
              <a:rPr lang="en-US" altLang="en-US" sz="1200">
                <a:latin typeface="Times" pitchFamily="18" charset="0"/>
              </a:rPr>
              <a:pPr/>
              <a:t>40</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So, what is so different about the ELA standards? It’s the shifts or key shifts that occur across each of the standards throughout all levels. </a:t>
            </a:r>
          </a:p>
          <a:p>
            <a:endParaRPr lang="en-US" altLang="en-US" dirty="0" smtClean="0"/>
          </a:p>
          <a:p>
            <a:r>
              <a:rPr lang="en-US" altLang="en-US" dirty="0" smtClean="0"/>
              <a:t>Review the three key shifts in the college and career ready English Language Arts/Literacy standards. Additional information on each of the key shifts is included on the next four slides. Reiterate that these same shifts occur in the assessment targets for the 2014 GED</a:t>
            </a:r>
            <a:r>
              <a:rPr lang="en-US" altLang="en-US" baseline="30000" dirty="0" smtClean="0"/>
              <a:t>®</a:t>
            </a:r>
            <a:r>
              <a:rPr lang="en-US" altLang="en-US" dirty="0" smtClean="0"/>
              <a:t> test, as in Florida’s ABE curriculum frameworks.</a:t>
            </a:r>
          </a:p>
          <a:p>
            <a:endParaRPr lang="en-US" altLang="en-US" dirty="0" smtClean="0"/>
          </a:p>
          <a:p>
            <a:r>
              <a:rPr lang="en-US" altLang="en-US" dirty="0" smtClean="0"/>
              <a:t>For more information on each of the shifts listed above, review Chapter 4 of the </a:t>
            </a:r>
            <a:r>
              <a:rPr lang="en-US" altLang="en-US" i="1" dirty="0" smtClean="0"/>
              <a:t>College and Career Readiness Standards for Adult Education</a:t>
            </a:r>
            <a:r>
              <a:rPr lang="en-US" altLang="en-US" dirty="0" smtClean="0"/>
              <a:t> prepared for the U.S. Department of Education, Office of Vocational and Adult Education, 2013.</a:t>
            </a:r>
          </a:p>
        </p:txBody>
      </p:sp>
      <p:sp>
        <p:nvSpPr>
          <p:cNvPr id="148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74AC8606-C6AC-43B2-BB9A-19946BE024C0}" type="slidenum">
              <a:rPr lang="en-US" altLang="en-US" sz="1200">
                <a:latin typeface="Times" pitchFamily="18" charset="0"/>
              </a:rPr>
              <a:pPr/>
              <a:t>41</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Review the information provided in each of the bullet points. Emphasize the need for instructors to embrace the need for students to increase their reading skills and be able to read and understand complex texts. Instructors must be aware that instruction and instructional materials should provide students with text complex enough to be challenging. </a:t>
            </a:r>
          </a:p>
          <a:p>
            <a:endParaRPr lang="en-US" altLang="en-US" dirty="0" smtClean="0"/>
          </a:p>
          <a:p>
            <a:r>
              <a:rPr lang="en-US" altLang="en-US" dirty="0" smtClean="0"/>
              <a:t>Additional information is included in Appendix D, Special Topic – Understanding Text Complexity. This information was provided by the National Governors Association Center for Best Practices, Council of Chief State School Officers. 2002. </a:t>
            </a:r>
          </a:p>
          <a:p>
            <a:endParaRPr lang="en-US" altLang="en-US" dirty="0" smtClean="0"/>
          </a:p>
          <a:p>
            <a:r>
              <a:rPr lang="en-US" altLang="en-US" dirty="0" smtClean="0"/>
              <a:t>For more information on each of the shifts listed above, review Chapter 4 of the </a:t>
            </a:r>
            <a:r>
              <a:rPr lang="en-US" altLang="en-US" i="1" dirty="0" smtClean="0"/>
              <a:t>College and Career Readiness Standards for Adult Education</a:t>
            </a:r>
            <a:r>
              <a:rPr lang="en-US" altLang="en-US" dirty="0" smtClean="0"/>
              <a:t> prepared for the U.S. Department of Education, Office of Vocational and Adult Education, 2013.</a:t>
            </a:r>
          </a:p>
        </p:txBody>
      </p:sp>
      <p:sp>
        <p:nvSpPr>
          <p:cNvPr id="149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4E61B6D6-6DC6-454A-8D60-F6CDDBF6E746}" type="slidenum">
              <a:rPr lang="en-US" altLang="en-US" sz="1200">
                <a:latin typeface="Times" pitchFamily="18" charset="0"/>
              </a:rPr>
              <a:pPr/>
              <a:t>42</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Review the ideas on the slide regarding implications for instruction.</a:t>
            </a:r>
          </a:p>
          <a:p>
            <a:endParaRPr lang="en-US" altLang="en-US" dirty="0" smtClean="0"/>
          </a:p>
          <a:p>
            <a:r>
              <a:rPr lang="en-US" altLang="en-US" dirty="0" smtClean="0"/>
              <a:t>Emphasize the need for instructors to “raise the bar” regarding the selection of text to use in the classroom as they look at implementing college and career readiness standards. Raising the bar is important in adult education, whether you’re in professional development – where you need to raise the bar</a:t>
            </a:r>
            <a:r>
              <a:rPr lang="en-US" altLang="en-US" baseline="0" dirty="0" smtClean="0"/>
              <a:t> – or if you are a program manager/administrator – where you need to raise the bar for your programs.</a:t>
            </a:r>
            <a:endParaRPr lang="en-US" altLang="en-US" dirty="0" smtClean="0"/>
          </a:p>
        </p:txBody>
      </p:sp>
      <p:sp>
        <p:nvSpPr>
          <p:cNvPr id="1505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A4F09C7C-D10C-4F0B-9805-06C12C9855A4}" type="slidenum">
              <a:rPr lang="en-US" altLang="en-US" sz="1200">
                <a:latin typeface="Times" pitchFamily="18" charset="0"/>
              </a:rPr>
              <a:pPr/>
              <a:t>43</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Have participants brainstorm a definition for complex text. Capture their ideas on chart paper.</a:t>
            </a:r>
          </a:p>
          <a:p>
            <a:endParaRPr lang="en-US" altLang="en-US" dirty="0" smtClean="0"/>
          </a:p>
          <a:p>
            <a:r>
              <a:rPr lang="en-US" altLang="en-US" dirty="0" smtClean="0"/>
              <a:t>Use the following slides to support the ideas from the group. See if there are additional/missed ideas.</a:t>
            </a:r>
          </a:p>
          <a:p>
            <a:endParaRPr lang="en-US" altLang="en-US" dirty="0" smtClean="0"/>
          </a:p>
        </p:txBody>
      </p:sp>
      <p:sp>
        <p:nvSpPr>
          <p:cNvPr id="151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69352020-F8E6-42C8-B62C-74B05EBD45DA}" type="slidenum">
              <a:rPr lang="en-US" altLang="en-US" sz="1200">
                <a:latin typeface="Times" pitchFamily="18" charset="0"/>
              </a:rPr>
              <a:pPr/>
              <a:t>44</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Use the following slides to support the ideas from the group. See if there are additional/missed ideas.</a:t>
            </a:r>
          </a:p>
        </p:txBody>
      </p:sp>
      <p:sp>
        <p:nvSpPr>
          <p:cNvPr id="152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C360160E-C07B-4573-B31D-71B333DB0268}" type="slidenum">
              <a:rPr lang="en-US" altLang="en-US" sz="1200">
                <a:latin typeface="Times" pitchFamily="18" charset="0"/>
              </a:rPr>
              <a:pPr/>
              <a:t>45</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Use the  slides to support the ideas from the group. See if there are additional/missed ideas.</a:t>
            </a:r>
          </a:p>
          <a:p>
            <a:endParaRPr lang="en-US" altLang="en-US" dirty="0" smtClean="0"/>
          </a:p>
        </p:txBody>
      </p:sp>
      <p:sp>
        <p:nvSpPr>
          <p:cNvPr id="153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1D949D02-20F2-4AEC-A9F2-FFD0E87D2673}" type="slidenum">
              <a:rPr lang="en-US" altLang="en-US" sz="1200">
                <a:latin typeface="Times" pitchFamily="18" charset="0"/>
              </a:rPr>
              <a:pPr/>
              <a:t>46</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a:cs typeface="Times" panose="02020603050405020304" pitchFamily="18" charset="0"/>
              </a:rPr>
              <a:t>Key </a:t>
            </a:r>
            <a:r>
              <a:rPr lang="en-US" b="1" dirty="0" smtClean="0">
                <a:cs typeface="Times" panose="02020603050405020304" pitchFamily="18" charset="0"/>
              </a:rPr>
              <a:t>Points</a:t>
            </a:r>
          </a:p>
          <a:p>
            <a:pPr>
              <a:defRPr/>
            </a:pPr>
            <a:endParaRPr lang="en-US" b="1" dirty="0" smtClean="0">
              <a:cs typeface="Times" panose="02020603050405020304" pitchFamily="18" charset="0"/>
            </a:endParaRPr>
          </a:p>
          <a:p>
            <a:pPr>
              <a:defRPr/>
            </a:pPr>
            <a:r>
              <a:rPr lang="en-US" sz="1100" b="0" dirty="0" smtClean="0">
                <a:cs typeface="Times" panose="02020603050405020304" pitchFamily="18" charset="0"/>
              </a:rPr>
              <a:t>Let’s look at it a different way.</a:t>
            </a:r>
            <a:endParaRPr lang="en-US" sz="1100" b="0" dirty="0">
              <a:cs typeface="Times" panose="02020603050405020304" pitchFamily="18" charset="0"/>
            </a:endParaRPr>
          </a:p>
        </p:txBody>
      </p:sp>
      <p:sp>
        <p:nvSpPr>
          <p:cNvPr id="154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05CD8E0E-33CB-4139-8834-085E1C09B92F}" type="slidenum">
              <a:rPr lang="en-US" altLang="en-US" sz="1200">
                <a:latin typeface="Times" pitchFamily="18" charset="0"/>
              </a:rPr>
              <a:pPr/>
              <a:t>47</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b="1" dirty="0" smtClean="0">
                <a:ea typeface="Times" pitchFamily="18" charset="0"/>
                <a:cs typeface="Times" pitchFamily="18" charset="0"/>
              </a:rPr>
              <a:t>Key Points</a:t>
            </a:r>
          </a:p>
          <a:p>
            <a:pPr>
              <a:defRPr/>
            </a:pPr>
            <a:endParaRPr lang="en-US" sz="1100" dirty="0" smtClean="0">
              <a:cs typeface="Times" panose="02020603050405020304" pitchFamily="18" charset="0"/>
            </a:endParaRPr>
          </a:p>
          <a:p>
            <a:pPr>
              <a:defRPr/>
            </a:pPr>
            <a:r>
              <a:rPr lang="en-US" sz="1100" dirty="0" smtClean="0">
                <a:cs typeface="Times" panose="02020603050405020304" pitchFamily="18" charset="0"/>
              </a:rPr>
              <a:t>Review the different features of text complexity. Discuss how this impacts what materials are currently being used in the adult education classroom.</a:t>
            </a:r>
          </a:p>
          <a:p>
            <a:pPr>
              <a:defRPr/>
            </a:pPr>
            <a:endParaRPr lang="en-US" sz="1100" b="1" dirty="0" smtClean="0">
              <a:cs typeface="Times" panose="02020603050405020304" pitchFamily="18" charset="0"/>
            </a:endParaRPr>
          </a:p>
          <a:p>
            <a:pPr>
              <a:spcAft>
                <a:spcPts val="1400"/>
              </a:spcAft>
              <a:defRPr/>
            </a:pPr>
            <a:r>
              <a:rPr lang="en-US" sz="1100" b="1" dirty="0" smtClean="0">
                <a:cs typeface="Arial" pitchFamily="34" charset="0"/>
              </a:rPr>
              <a:t>Quantitative</a:t>
            </a:r>
            <a:r>
              <a:rPr lang="en-US" sz="1100" dirty="0" smtClean="0">
                <a:cs typeface="Arial" pitchFamily="34" charset="0"/>
              </a:rPr>
              <a:t> (scale or readability formulas)</a:t>
            </a:r>
          </a:p>
          <a:p>
            <a:pPr lvl="1">
              <a:buClr>
                <a:schemeClr val="bg2">
                  <a:lumMod val="50000"/>
                </a:schemeClr>
              </a:buClr>
              <a:defRPr/>
            </a:pPr>
            <a:r>
              <a:rPr lang="en-US" sz="1100" dirty="0" smtClean="0">
                <a:cs typeface="Arial" pitchFamily="34" charset="0"/>
              </a:rPr>
              <a:t>Word length</a:t>
            </a:r>
          </a:p>
          <a:p>
            <a:pPr lvl="1">
              <a:buClr>
                <a:schemeClr val="bg2">
                  <a:lumMod val="50000"/>
                </a:schemeClr>
              </a:buClr>
              <a:defRPr/>
            </a:pPr>
            <a:r>
              <a:rPr lang="en-US" sz="1100" dirty="0" smtClean="0">
                <a:cs typeface="Arial" pitchFamily="34" charset="0"/>
              </a:rPr>
              <a:t>Word frequency/familiarity</a:t>
            </a:r>
          </a:p>
          <a:p>
            <a:pPr lvl="1">
              <a:buClr>
                <a:schemeClr val="bg2">
                  <a:lumMod val="50000"/>
                </a:schemeClr>
              </a:buClr>
              <a:defRPr/>
            </a:pPr>
            <a:r>
              <a:rPr lang="en-US" sz="1100" dirty="0" smtClean="0">
                <a:cs typeface="Arial" pitchFamily="34" charset="0"/>
              </a:rPr>
              <a:t>Sentence length and text length</a:t>
            </a:r>
          </a:p>
          <a:p>
            <a:pPr marL="457200" lvl="1" indent="0">
              <a:lnSpc>
                <a:spcPct val="120000"/>
              </a:lnSpc>
              <a:buClr>
                <a:schemeClr val="bg2">
                  <a:lumMod val="50000"/>
                </a:schemeClr>
              </a:buClr>
              <a:buFontTx/>
              <a:buNone/>
              <a:defRPr/>
            </a:pPr>
            <a:endParaRPr lang="en-US" sz="1100" dirty="0" smtClean="0">
              <a:cs typeface="Arial" pitchFamily="34" charset="0"/>
            </a:endParaRPr>
          </a:p>
          <a:p>
            <a:pPr>
              <a:spcAft>
                <a:spcPts val="1400"/>
              </a:spcAft>
              <a:defRPr/>
            </a:pPr>
            <a:r>
              <a:rPr lang="en-US" sz="1100" b="1" dirty="0" smtClean="0">
                <a:cs typeface="Arial" pitchFamily="34" charset="0"/>
              </a:rPr>
              <a:t>Qualitative</a:t>
            </a:r>
            <a:r>
              <a:rPr lang="en-US" sz="1100" dirty="0" smtClean="0">
                <a:cs typeface="Arial" pitchFamily="34" charset="0"/>
              </a:rPr>
              <a:t> measures</a:t>
            </a:r>
          </a:p>
          <a:p>
            <a:pPr lvl="1">
              <a:spcBef>
                <a:spcPts val="0"/>
              </a:spcBef>
              <a:spcAft>
                <a:spcPts val="0"/>
              </a:spcAft>
              <a:defRPr/>
            </a:pPr>
            <a:r>
              <a:rPr lang="en-US" sz="1100" dirty="0" smtClean="0">
                <a:cs typeface="Arial" pitchFamily="34" charset="0"/>
              </a:rPr>
              <a:t>Purpose(s) </a:t>
            </a:r>
          </a:p>
          <a:p>
            <a:pPr lvl="1">
              <a:spcBef>
                <a:spcPts val="0"/>
              </a:spcBef>
              <a:spcAft>
                <a:spcPts val="0"/>
              </a:spcAft>
              <a:defRPr/>
            </a:pPr>
            <a:r>
              <a:rPr lang="en-US" sz="1100" dirty="0" smtClean="0">
                <a:cs typeface="Arial" pitchFamily="34" charset="0"/>
              </a:rPr>
              <a:t>Text structures</a:t>
            </a:r>
          </a:p>
          <a:p>
            <a:pPr lvl="1">
              <a:spcBef>
                <a:spcPts val="0"/>
              </a:spcBef>
              <a:spcAft>
                <a:spcPts val="0"/>
              </a:spcAft>
              <a:defRPr/>
            </a:pPr>
            <a:r>
              <a:rPr lang="en-US" sz="1100" dirty="0" smtClean="0">
                <a:cs typeface="Arial" pitchFamily="34" charset="0"/>
              </a:rPr>
              <a:t>Language features</a:t>
            </a:r>
          </a:p>
          <a:p>
            <a:pPr lvl="1">
              <a:spcBef>
                <a:spcPts val="0"/>
              </a:spcBef>
              <a:spcAft>
                <a:spcPts val="0"/>
              </a:spcAft>
              <a:defRPr/>
            </a:pPr>
            <a:r>
              <a:rPr lang="en-US" sz="1100" dirty="0" smtClean="0">
                <a:cs typeface="Arial" pitchFamily="34" charset="0"/>
              </a:rPr>
              <a:t>Knowledge demands</a:t>
            </a:r>
          </a:p>
          <a:p>
            <a:pPr marL="457200" lvl="1" indent="0">
              <a:spcBef>
                <a:spcPts val="0"/>
              </a:spcBef>
              <a:spcAft>
                <a:spcPts val="0"/>
              </a:spcAft>
              <a:buFontTx/>
              <a:buNone/>
              <a:defRPr/>
            </a:pPr>
            <a:endParaRPr lang="en-US" sz="1100" dirty="0" smtClean="0">
              <a:cs typeface="Arial" pitchFamily="34" charset="0"/>
            </a:endParaRPr>
          </a:p>
          <a:p>
            <a:pPr>
              <a:spcAft>
                <a:spcPts val="1400"/>
              </a:spcAft>
              <a:defRPr/>
            </a:pPr>
            <a:r>
              <a:rPr lang="en-US" sz="1100" b="1" dirty="0" smtClean="0">
                <a:cs typeface="Arial" pitchFamily="34" charset="0"/>
              </a:rPr>
              <a:t>Professional Judgment </a:t>
            </a:r>
            <a:r>
              <a:rPr lang="en-US" sz="1100" dirty="0" smtClean="0">
                <a:cs typeface="Arial" pitchFamily="34" charset="0"/>
              </a:rPr>
              <a:t>(of reader and task)</a:t>
            </a:r>
            <a:endParaRPr lang="en-US" altLang="en-US" sz="1100" dirty="0">
              <a:ea typeface="Times" pitchFamily="18" charset="0"/>
              <a:cs typeface="Times" pitchFamily="18" charset="0"/>
            </a:endParaRPr>
          </a:p>
        </p:txBody>
      </p:sp>
      <p:sp>
        <p:nvSpPr>
          <p:cNvPr id="155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3FB68119-F989-4BE2-A820-688FB6F02D17}" type="slidenum">
              <a:rPr lang="en-US" altLang="en-US" sz="1200">
                <a:latin typeface="Times" pitchFamily="18" charset="0"/>
              </a:rPr>
              <a:pPr/>
              <a:t>48</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Review the chart and the different ways to determine a quantitative scale.</a:t>
            </a:r>
          </a:p>
        </p:txBody>
      </p:sp>
      <p:sp>
        <p:nvSpPr>
          <p:cNvPr id="156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7748E83D-F7AD-4B5D-9698-9DEACF9DFFD3}" type="slidenum">
              <a:rPr lang="en-US" altLang="en-US" sz="1200">
                <a:latin typeface="Times" pitchFamily="18" charset="0"/>
              </a:rPr>
              <a:pPr/>
              <a:t>49</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t>Key Points</a:t>
            </a:r>
          </a:p>
          <a:p>
            <a:pPr eaLnBrk="1" hangingPunct="1"/>
            <a:endParaRPr lang="en-US" altLang="en-US" b="1" dirty="0" smtClean="0"/>
          </a:p>
          <a:p>
            <a:pPr eaLnBrk="1" hangingPunct="1"/>
            <a:r>
              <a:rPr lang="en-US" altLang="en-US" dirty="0" smtClean="0"/>
              <a:t>As Cheryl Keenan states, adult education is changing and with that change comes a major shift in our state’s curriculum frameworks. The purpose of this institute is to become key instructional leaders in our state’s curriculum reform. A reform that begins with the lowest level of literacy through our ASE programs. </a:t>
            </a:r>
          </a:p>
          <a:p>
            <a:pPr eaLnBrk="1" hangingPunct="1"/>
            <a:endParaRPr lang="en-US" altLang="en-US" dirty="0" smtClean="0"/>
          </a:p>
          <a:p>
            <a:pPr eaLnBrk="1" hangingPunct="1"/>
            <a:r>
              <a:rPr lang="en-US" altLang="en-US" dirty="0" smtClean="0"/>
              <a:t>It’s a “big” job for all of us. There will definitely be challenges, but there will also be answers as we move forward to ensure that each of our students receives the best possible education in our programs.</a:t>
            </a:r>
          </a:p>
          <a:p>
            <a:pPr eaLnBrk="1" hangingPunct="1"/>
            <a:endParaRPr lang="en-US" altLang="en-US" dirty="0" smtClean="0"/>
          </a:p>
          <a:p>
            <a:pPr eaLnBrk="1" hangingPunct="1"/>
            <a:r>
              <a:rPr lang="en-US" altLang="en-US" dirty="0" smtClean="0"/>
              <a:t>Make sure that participants are aware of the acronym PLC (Professional Learning Community)</a:t>
            </a:r>
            <a:r>
              <a:rPr lang="en-US" altLang="en-US" baseline="0" dirty="0" smtClean="0"/>
              <a:t> and an overview of its importance in building capacity.</a:t>
            </a:r>
            <a:endParaRPr lang="en-US" altLang="en-US" dirty="0" smtClean="0"/>
          </a:p>
        </p:txBody>
      </p:sp>
      <p:sp>
        <p:nvSpPr>
          <p:cNvPr id="4" name="Date Placeholder 3"/>
          <p:cNvSpPr>
            <a:spLocks noGrp="1"/>
          </p:cNvSpPr>
          <p:nvPr>
            <p:ph type="dt" idx="10"/>
          </p:nvPr>
        </p:nvSpPr>
        <p:spPr/>
        <p:txBody>
          <a:bodyPr/>
          <a:lstStyle/>
          <a:p>
            <a:pPr>
              <a:defRPr/>
            </a:pPr>
            <a:r>
              <a:rPr lang="en-US" smtClean="0"/>
              <a:t>2018</a:t>
            </a:r>
            <a:endParaRPr lang="en-US" dirty="0"/>
          </a:p>
        </p:txBody>
      </p:sp>
      <p:sp>
        <p:nvSpPr>
          <p:cNvPr id="5" name="Footer Placeholder 4"/>
          <p:cNvSpPr>
            <a:spLocks noGrp="1"/>
          </p:cNvSpPr>
          <p:nvPr>
            <p:ph type="ftr" sz="quarter" idx="11"/>
          </p:nvPr>
        </p:nvSpPr>
        <p:spPr/>
        <p:txBody>
          <a:bodyPr/>
          <a:lstStyle/>
          <a:p>
            <a:pPr>
              <a:defRPr/>
            </a:pPr>
            <a:r>
              <a:rPr lang="en-US" smtClean="0"/>
              <a:t>Florida IPDAE</a:t>
            </a:r>
            <a:endParaRPr lang="en-US" dirty="0"/>
          </a:p>
        </p:txBody>
      </p:sp>
      <p:sp>
        <p:nvSpPr>
          <p:cNvPr id="6" name="Slide Number Placeholder 5"/>
          <p:cNvSpPr>
            <a:spLocks noGrp="1"/>
          </p:cNvSpPr>
          <p:nvPr>
            <p:ph type="sldNum" sz="quarter" idx="12"/>
          </p:nvPr>
        </p:nvSpPr>
        <p:spPr/>
        <p:txBody>
          <a:bodyPr/>
          <a:lstStyle/>
          <a:p>
            <a:pPr>
              <a:defRPr/>
            </a:pPr>
            <a:fld id="{8D1E2E49-F270-4491-ADF2-4F8BBB0C4E26}" type="slidenum">
              <a:rPr lang="en-US" smtClean="0"/>
              <a:pPr>
                <a:defRPr/>
              </a:pPr>
              <a:t>5</a:t>
            </a:fld>
            <a:endParaRPr lang="en-US" dirty="0"/>
          </a:p>
        </p:txBody>
      </p:sp>
      <p:sp>
        <p:nvSpPr>
          <p:cNvPr id="7" name="Header Placeholder 6"/>
          <p:cNvSpPr>
            <a:spLocks noGrp="1"/>
          </p:cNvSpPr>
          <p:nvPr>
            <p:ph type="hdr" sz="quarter" idx="13"/>
          </p:nvPr>
        </p:nvSpPr>
        <p:spPr/>
        <p:txBody>
          <a:bodyPr/>
          <a:lstStyle/>
          <a:p>
            <a:r>
              <a:rPr lang="en-US" smtClean="0"/>
              <a:t>Getting to the Core</a:t>
            </a:r>
            <a:endParaRPr lang="en-US" dirty="0"/>
          </a:p>
        </p:txBody>
      </p:sp>
    </p:spTree>
    <p:extLst>
      <p:ext uri="{BB962C8B-B14F-4D97-AF65-F5344CB8AC3E}">
        <p14:creationId xmlns:p14="http://schemas.microsoft.com/office/powerpoint/2010/main" val="34910686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Review the chart and the different facets of text complexity using qualitative measures. Instructional</a:t>
            </a:r>
            <a:r>
              <a:rPr lang="en-US" altLang="en-US" baseline="0" dirty="0" smtClean="0"/>
              <a:t> leaders may wish to include this type of chart in professional development trainings so that instructors can discuss how to determine appropriate text for lessons.</a:t>
            </a:r>
            <a:endParaRPr lang="en-US" altLang="en-US" dirty="0" smtClean="0"/>
          </a:p>
        </p:txBody>
      </p:sp>
      <p:sp>
        <p:nvSpPr>
          <p:cNvPr id="157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54693A06-731D-49C5-87A8-EC9807643389}" type="slidenum">
              <a:rPr lang="en-US" altLang="en-US" sz="1200">
                <a:latin typeface="Times" pitchFamily="18" charset="0"/>
              </a:rPr>
              <a:pPr/>
              <a:t>50</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Discuss the rationale for professional judgment when selecting appropriate texts.</a:t>
            </a:r>
          </a:p>
        </p:txBody>
      </p:sp>
      <p:sp>
        <p:nvSpPr>
          <p:cNvPr id="158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54CE7044-697B-47BD-8A7A-02A528EA2346}" type="slidenum">
              <a:rPr lang="en-US" altLang="en-US" sz="1200">
                <a:latin typeface="Times" pitchFamily="18" charset="0"/>
              </a:rPr>
              <a:pPr/>
              <a:t>51</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pPr>
              <a:spcAft>
                <a:spcPts val="605"/>
              </a:spcAft>
            </a:pPr>
            <a:r>
              <a:rPr lang="en-US" altLang="en-US" dirty="0" smtClean="0">
                <a:solidFill>
                  <a:srgbClr val="000000"/>
                </a:solidFill>
                <a:ea typeface="Century Gothic" pitchFamily="34" charset="0"/>
                <a:cs typeface="Century Gothic" pitchFamily="34" charset="0"/>
              </a:rPr>
              <a:t>Reinforce that quantitative and qualitative measures are at once useful and imperfect:</a:t>
            </a:r>
          </a:p>
        </p:txBody>
      </p:sp>
      <p:sp>
        <p:nvSpPr>
          <p:cNvPr id="159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123F1CCB-137B-4B11-A430-6F01357755D7}" type="slidenum">
              <a:rPr lang="en-US" altLang="en-US" sz="1200">
                <a:latin typeface="Times" pitchFamily="18" charset="0"/>
              </a:rPr>
              <a:pPr/>
              <a:t>52</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Review the different features of text complexity. Discuss how this impacts what materials are currently being used in the adult education classroom.</a:t>
            </a:r>
          </a:p>
          <a:p>
            <a:endParaRPr lang="en-US" altLang="en-US" dirty="0" smtClean="0"/>
          </a:p>
          <a:p>
            <a:r>
              <a:rPr lang="en-US" altLang="en-US" dirty="0" smtClean="0"/>
              <a:t>There are two handouts on text complexity in the participants’ materials.</a:t>
            </a:r>
          </a:p>
          <a:p>
            <a:endParaRPr lang="en-US" altLang="en-US" dirty="0" smtClean="0"/>
          </a:p>
        </p:txBody>
      </p:sp>
      <p:sp>
        <p:nvSpPr>
          <p:cNvPr id="160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2E02E1F4-C538-4C49-BD27-B543C8CB8DE9}" type="slidenum">
              <a:rPr lang="en-US" altLang="en-US" sz="1200">
                <a:latin typeface="Times" pitchFamily="18" charset="0"/>
              </a:rPr>
              <a:pPr/>
              <a:t>53</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pPr>
              <a:defRPr/>
            </a:pPr>
            <a:r>
              <a:rPr lang="en-US" altLang="en-US" sz="1000" dirty="0" smtClean="0"/>
              <a:t>Have participants take out the workbook and read pages 5 &amp; 6. Provide them with approximately 3 minutes. Ask them if the text as complex. Why or why not. Discuss</a:t>
            </a:r>
            <a:r>
              <a:rPr lang="en-US" altLang="en-US" sz="1000" baseline="0" dirty="0" smtClean="0"/>
              <a:t> that there are many different types of tools that can be used by instructors to determine text complexity. One of them is the </a:t>
            </a:r>
            <a:r>
              <a:rPr lang="en-US" altLang="en-US" sz="1000" baseline="0" dirty="0" err="1" smtClean="0"/>
              <a:t>Coh</a:t>
            </a:r>
            <a:r>
              <a:rPr lang="en-US" altLang="en-US" sz="1000" baseline="0" dirty="0" smtClean="0"/>
              <a:t>-Metrix Text </a:t>
            </a:r>
            <a:r>
              <a:rPr lang="en-US" altLang="en-US" sz="1000" baseline="0" dirty="0" err="1" smtClean="0"/>
              <a:t>Easability</a:t>
            </a:r>
            <a:r>
              <a:rPr lang="en-US" altLang="en-US" sz="1000" baseline="0" dirty="0" smtClean="0"/>
              <a:t> Assessor </a:t>
            </a:r>
            <a:r>
              <a:rPr lang="en-US" altLang="en-US" sz="1000" dirty="0" smtClean="0"/>
              <a:t>developed by the Universityhttp://cohmetrix.com/ of </a:t>
            </a:r>
            <a:r>
              <a:rPr lang="en-US" altLang="en-US" sz="1000" dirty="0"/>
              <a:t>Memphis. Show participants the information provided through this tool. These two slides provide a screen capture of the analysis, as well as additional information for instructional purposes, e.g., vocabulary, different readability formulas, etc</a:t>
            </a:r>
            <a:r>
              <a:rPr lang="en-US" altLang="en-US" sz="1000" dirty="0" smtClean="0"/>
              <a:t>.</a:t>
            </a:r>
          </a:p>
          <a:p>
            <a:pPr>
              <a:defRPr/>
            </a:pPr>
            <a:r>
              <a:rPr lang="en-US" altLang="en-US" sz="1000" dirty="0" smtClean="0"/>
              <a:t>The following is information regarding each of the measures of the </a:t>
            </a:r>
            <a:r>
              <a:rPr lang="en-US" altLang="en-US" sz="1000" dirty="0" err="1" smtClean="0"/>
              <a:t>Coh</a:t>
            </a:r>
            <a:r>
              <a:rPr lang="en-US" altLang="en-US" sz="1000" dirty="0" smtClean="0"/>
              <a:t>-Metrix</a:t>
            </a:r>
            <a:r>
              <a:rPr lang="en-US" altLang="en-US" sz="1000" baseline="0" dirty="0" smtClean="0"/>
              <a:t> tool.</a:t>
            </a:r>
            <a:endParaRPr lang="en-US" altLang="en-US" sz="1000" dirty="0" smtClean="0"/>
          </a:p>
          <a:p>
            <a:pPr marL="172839" indent="-172839">
              <a:buFont typeface="Arial" panose="020B0604020202020204" pitchFamily="34" charset="0"/>
              <a:buChar char="•"/>
              <a:defRPr/>
            </a:pPr>
            <a:r>
              <a:rPr lang="en-US" altLang="en-US" sz="1000" dirty="0" smtClean="0"/>
              <a:t>Narrative text tells a story, is closely connected with everyday, oral conversation, is highly affiliated with words that are familiar, real-life knowledge, and oral language. Non-narrative on less familiar topics lie at the opposite end of the continuum.</a:t>
            </a:r>
          </a:p>
          <a:p>
            <a:pPr marL="172839" indent="-172839">
              <a:buFont typeface="Arial" panose="020B0604020202020204" pitchFamily="34" charset="0"/>
              <a:buChar char="•"/>
              <a:defRPr/>
            </a:pPr>
            <a:r>
              <a:rPr lang="en-US" altLang="en-US" sz="1000" dirty="0" smtClean="0"/>
              <a:t>Syntactic Simplicity refers to the degree to which sentences in the text contain fewer words, use simpler, familiar structure, and are less challenging to process. At the other end of spectrum are texts with longer, more complex and less familiar syntactic structure.</a:t>
            </a:r>
          </a:p>
          <a:p>
            <a:pPr marL="172839" indent="-172839">
              <a:buFont typeface="Arial" panose="020B0604020202020204" pitchFamily="34" charset="0"/>
              <a:buChar char="•"/>
              <a:defRPr/>
            </a:pPr>
            <a:r>
              <a:rPr lang="en-US" altLang="en-US" sz="1000" dirty="0" smtClean="0"/>
              <a:t>Text that contain content words that are concrete, meaningful, and evoke mental images are easier to process and understand. Abstract words represent concepts that are difficult to represent visually. Texts with more abstract words are more challenging to understand.</a:t>
            </a:r>
          </a:p>
          <a:p>
            <a:pPr marL="172839" indent="-172839">
              <a:buFont typeface="Arial" panose="020B0604020202020204" pitchFamily="34" charset="0"/>
              <a:buChar char="•"/>
              <a:defRPr/>
            </a:pPr>
            <a:r>
              <a:rPr lang="en-US" altLang="en-US" sz="1000" dirty="0" smtClean="0"/>
              <a:t>Referential Cohesion refers to text that contains words and ideas that overlap across sentences, paragraphs, and the entire text, forming explicit threads that connect the text for the reader. Lower cohesion text is typically more difficult to process because there are fewer connections that tie the ideas together for the reader.</a:t>
            </a:r>
          </a:p>
          <a:p>
            <a:pPr marL="172839" indent="-172839">
              <a:buFont typeface="Arial" panose="020B0604020202020204" pitchFamily="34" charset="0"/>
              <a:buChar char="•"/>
              <a:defRPr/>
            </a:pPr>
            <a:r>
              <a:rPr lang="en-US" altLang="en-US" sz="1000" dirty="0" smtClean="0"/>
              <a:t>Deep Cohesion refers to the degree to which the text contains causal and intentional connectives within the text. These connectives help the reader to form a more coherent and deeper understanding the events, processes, and actions in the text. Without the connectives, the reader must infer the relationships between the ideas in the text. If the text is high in deep cohesion, the relationships and global cohesion are more explicit.</a:t>
            </a:r>
          </a:p>
          <a:p>
            <a:endParaRPr lang="en-US" altLang="en-US" sz="1000" dirty="0" smtClean="0"/>
          </a:p>
        </p:txBody>
      </p:sp>
      <p:sp>
        <p:nvSpPr>
          <p:cNvPr id="162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9A8BB51A-3D2C-480D-BDDE-BE9839CB3C3D}" type="slidenum">
              <a:rPr lang="en-US" altLang="en-US" sz="1200">
                <a:latin typeface="Times" pitchFamily="18" charset="0"/>
              </a:rPr>
              <a:pPr/>
              <a:t>54</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r>
              <a:rPr lang="en-US" altLang="en-US" dirty="0" smtClean="0">
                <a:cs typeface="Times" panose="02020603050405020304" pitchFamily="18" charset="0"/>
              </a:rPr>
              <a:t>There are different reading excerpts in the guide. Have participants read some or all of them. Make sure that you have participants read excerpts of differing levels. </a:t>
            </a:r>
          </a:p>
          <a:p>
            <a:r>
              <a:rPr lang="en-US" altLang="en-US" dirty="0" smtClean="0">
                <a:cs typeface="Times" panose="02020603050405020304" pitchFamily="18" charset="0"/>
              </a:rPr>
              <a:t>Have participants read the excerpts and answer the following questions: </a:t>
            </a:r>
          </a:p>
          <a:p>
            <a:pPr marL="171450" indent="-171450">
              <a:buFont typeface="Arial" panose="020B0604020202020204" pitchFamily="34" charset="0"/>
              <a:buChar char="•"/>
            </a:pPr>
            <a:r>
              <a:rPr lang="en-US" altLang="en-US" dirty="0" smtClean="0">
                <a:cs typeface="Times" panose="02020603050405020304" pitchFamily="18" charset="0"/>
              </a:rPr>
              <a:t>Which text is most complex?</a:t>
            </a:r>
          </a:p>
          <a:p>
            <a:pPr marL="171450" indent="-171450">
              <a:buFont typeface="Arial" panose="020B0604020202020204" pitchFamily="34" charset="0"/>
              <a:buChar char="•"/>
            </a:pPr>
            <a:r>
              <a:rPr lang="en-US" altLang="en-US" dirty="0" smtClean="0">
                <a:cs typeface="Times" panose="02020603050405020304" pitchFamily="18" charset="0"/>
              </a:rPr>
              <a:t>Which text has the highest readability level?</a:t>
            </a:r>
          </a:p>
          <a:p>
            <a:pPr marL="171450" indent="-171450">
              <a:buFont typeface="Arial" panose="020B0604020202020204" pitchFamily="34" charset="0"/>
              <a:buChar char="•"/>
            </a:pPr>
            <a:r>
              <a:rPr lang="en-US" altLang="en-US" dirty="0" smtClean="0">
                <a:cs typeface="Times" panose="02020603050405020304" pitchFamily="18" charset="0"/>
              </a:rPr>
              <a:t>Which text has the lowest readability level?</a:t>
            </a:r>
          </a:p>
          <a:p>
            <a:pPr marL="171450" indent="-171450">
              <a:buFont typeface="Arial" panose="020B0604020202020204" pitchFamily="34" charset="0"/>
              <a:buChar char="•"/>
            </a:pPr>
            <a:r>
              <a:rPr lang="en-US" altLang="en-US" dirty="0" smtClean="0">
                <a:cs typeface="Times" panose="02020603050405020304" pitchFamily="18" charset="0"/>
              </a:rPr>
              <a:t>Which text(s) would present the greatest challenge for your students? Why?</a:t>
            </a:r>
          </a:p>
          <a:p>
            <a:endParaRPr lang="en-US" altLang="en-US" dirty="0" smtClean="0">
              <a:cs typeface="Times" panose="02020603050405020304" pitchFamily="18" charset="0"/>
            </a:endParaRPr>
          </a:p>
          <a:p>
            <a:r>
              <a:rPr lang="en-US" altLang="en-US" dirty="0" smtClean="0">
                <a:cs typeface="Times" panose="02020603050405020304" pitchFamily="18" charset="0"/>
              </a:rPr>
              <a:t>Excerpts included in the guide (with the Coh-Metrix Text Easability Assessor documentation) are:</a:t>
            </a:r>
          </a:p>
          <a:p>
            <a:r>
              <a:rPr lang="en-US" altLang="en-US" dirty="0" smtClean="0">
                <a:cs typeface="Times" panose="02020603050405020304" pitchFamily="18" charset="0"/>
              </a:rPr>
              <a:t>So You Want to Be President – 5.9 Flesch Kincaid Grade Level.</a:t>
            </a:r>
          </a:p>
          <a:p>
            <a:r>
              <a:rPr lang="en-US" altLang="en-US" dirty="0" smtClean="0">
                <a:cs typeface="Times" panose="02020603050405020304" pitchFamily="18" charset="0"/>
              </a:rPr>
              <a:t>Untangling the Roots of Cancer – 9.4 Flesch Kincaid Grade Level.</a:t>
            </a:r>
          </a:p>
          <a:p>
            <a:r>
              <a:rPr lang="en-US" altLang="en-US" dirty="0" smtClean="0">
                <a:cs typeface="Times" panose="02020603050405020304" pitchFamily="18" charset="0"/>
              </a:rPr>
              <a:t>Wind Power – 1.0 Flesch Kincaid Grade Level.</a:t>
            </a:r>
          </a:p>
          <a:p>
            <a:r>
              <a:rPr lang="en-US" altLang="en-US" dirty="0" smtClean="0">
                <a:cs typeface="Times" panose="02020603050405020304" pitchFamily="18" charset="0"/>
              </a:rPr>
              <a:t>The History of US – 4.9 Flesch Kincaid Grade Level.</a:t>
            </a:r>
          </a:p>
          <a:p>
            <a:r>
              <a:rPr lang="en-US" altLang="en-US" dirty="0" smtClean="0">
                <a:cs typeface="Times" panose="02020603050405020304" pitchFamily="18" charset="0"/>
              </a:rPr>
              <a:t>Letters from the Birmingham Jail – 11.3 Flesch Kincaid Grade Level.</a:t>
            </a:r>
          </a:p>
          <a:p>
            <a:r>
              <a:rPr lang="en-US" altLang="en-US" dirty="0" smtClean="0">
                <a:cs typeface="Times" panose="02020603050405020304" pitchFamily="18" charset="0"/>
              </a:rPr>
              <a:t>Space Probe – 7.0 </a:t>
            </a:r>
            <a:r>
              <a:rPr lang="en-US" altLang="en-US" dirty="0" err="1" smtClean="0">
                <a:cs typeface="Times" panose="02020603050405020304" pitchFamily="18" charset="0"/>
              </a:rPr>
              <a:t>Flesch</a:t>
            </a:r>
            <a:r>
              <a:rPr lang="en-US" altLang="en-US" dirty="0" smtClean="0">
                <a:cs typeface="Times" panose="02020603050405020304" pitchFamily="18" charset="0"/>
              </a:rPr>
              <a:t> Kincaid Grade Level.</a:t>
            </a:r>
          </a:p>
          <a:p>
            <a:endParaRPr lang="en-US" altLang="en-US" dirty="0" smtClean="0">
              <a:cs typeface="Times" panose="02020603050405020304" pitchFamily="18" charset="0"/>
            </a:endParaRPr>
          </a:p>
        </p:txBody>
      </p:sp>
      <p:sp>
        <p:nvSpPr>
          <p:cNvPr id="164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CF27FCA5-9CDA-4233-ABA5-DC3F487C0604}" type="slidenum">
              <a:rPr lang="en-US" altLang="en-US" sz="1200">
                <a:latin typeface="Times" pitchFamily="18" charset="0"/>
              </a:rPr>
              <a:pPr/>
              <a:t>55</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Excerpt from: St. George, Judith. “So You Want to Be President?” Discuss the different areas of complexity in this text at the 5.9 Flesch Kincaid Grade Level.</a:t>
            </a:r>
          </a:p>
          <a:p>
            <a:endParaRPr lang="en-US" altLang="en-US" dirty="0" smtClean="0"/>
          </a:p>
        </p:txBody>
      </p:sp>
      <p:sp>
        <p:nvSpPr>
          <p:cNvPr id="165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40B600B2-42DE-4506-AEFE-23102CA9236B}" type="slidenum">
              <a:rPr lang="en-US" altLang="en-US" sz="1200">
                <a:latin typeface="Times" pitchFamily="18" charset="0"/>
              </a:rPr>
              <a:pPr/>
              <a:t>56</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Excerpt from: Gibbs, W. Wayt. “Untangling the Roots of Cancer.” </a:t>
            </a:r>
            <a:r>
              <a:rPr lang="en-US" altLang="en-US" i="1" dirty="0" smtClean="0"/>
              <a:t>Scientific American Special Edition</a:t>
            </a:r>
            <a:r>
              <a:rPr lang="en-US" altLang="en-US" dirty="0" smtClean="0"/>
              <a:t> June 2008. Discuss the different areas of complexity in this text at the 9.4 Flesch Kincaid Grade Level.</a:t>
            </a:r>
          </a:p>
          <a:p>
            <a:endParaRPr lang="en-US" altLang="en-US" b="1" dirty="0" smtClean="0"/>
          </a:p>
          <a:p>
            <a:endParaRPr lang="en-US" altLang="en-US" dirty="0" smtClean="0"/>
          </a:p>
        </p:txBody>
      </p:sp>
      <p:sp>
        <p:nvSpPr>
          <p:cNvPr id="166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A017D9A7-9A46-4FB0-A86A-76C8F52189AD}" type="slidenum">
              <a:rPr lang="en-US" altLang="en-US" sz="1200">
                <a:latin typeface="Times" pitchFamily="18" charset="0"/>
              </a:rPr>
              <a:pPr/>
              <a:t>57</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Excerpt from: “Wind Power.” </a:t>
            </a:r>
            <a:r>
              <a:rPr lang="en-US" altLang="en-US" i="1" dirty="0" smtClean="0"/>
              <a:t>National Geographic Young Explorers </a:t>
            </a:r>
            <a:r>
              <a:rPr lang="en-US" altLang="en-US" dirty="0" smtClean="0"/>
              <a:t>November/December 2009. (2009). </a:t>
            </a:r>
          </a:p>
          <a:p>
            <a:endParaRPr lang="en-US" altLang="en-US" dirty="0"/>
          </a:p>
          <a:p>
            <a:r>
              <a:rPr lang="en-US" altLang="en-US" dirty="0" smtClean="0"/>
              <a:t>Discuss the different areas of complexity in this short nonfiction writing at the 1.0 Flesch Kincaid Grade Level.</a:t>
            </a:r>
          </a:p>
          <a:p>
            <a:endParaRPr lang="en-US" altLang="en-US" dirty="0" smtClean="0"/>
          </a:p>
        </p:txBody>
      </p:sp>
      <p:sp>
        <p:nvSpPr>
          <p:cNvPr id="167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5351F970-A881-4BFA-B813-A7E613C1EC51}" type="slidenum">
              <a:rPr lang="en-US" altLang="en-US" sz="1200">
                <a:latin typeface="Times" pitchFamily="18" charset="0"/>
              </a:rPr>
              <a:pPr/>
              <a:t>58</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Excerpt from: “Hakim, Joy. </a:t>
            </a:r>
            <a:r>
              <a:rPr lang="en-US" altLang="en-US" i="1" dirty="0" smtClean="0"/>
              <a:t>A History of US</a:t>
            </a:r>
            <a:r>
              <a:rPr lang="en-US" altLang="en-US" dirty="0" smtClean="0"/>
              <a:t>. Oxford: Oxford University Press, 2005. (2005). From Book 1: The First Americans, Prehistory to 1600; Chapter 7: “The Show-Offs.”</a:t>
            </a:r>
          </a:p>
          <a:p>
            <a:endParaRPr lang="en-US" altLang="en-US" dirty="0" smtClean="0"/>
          </a:p>
          <a:p>
            <a:r>
              <a:rPr lang="en-US" altLang="en-US" dirty="0" smtClean="0"/>
              <a:t>Discuss the different areas of complexity in this short nonfiction writing at the 4.9 Flesch Kincaid Grade Level.</a:t>
            </a:r>
          </a:p>
          <a:p>
            <a:endParaRPr lang="en-US" altLang="en-US" dirty="0" smtClean="0"/>
          </a:p>
        </p:txBody>
      </p:sp>
      <p:sp>
        <p:nvSpPr>
          <p:cNvPr id="168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A54F39EB-4825-46B8-BF94-F21A5CE4E685}" type="slidenum">
              <a:rPr lang="en-US" altLang="en-US" sz="1200">
                <a:latin typeface="Times" pitchFamily="18" charset="0"/>
              </a:rPr>
              <a:pPr/>
              <a:t>59</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t>Key Points</a:t>
            </a:r>
          </a:p>
          <a:p>
            <a:pPr eaLnBrk="1" hangingPunct="1"/>
            <a:endParaRPr lang="en-US" altLang="en-US" b="1" dirty="0" smtClean="0"/>
          </a:p>
          <a:p>
            <a:pPr eaLnBrk="1" hangingPunct="1"/>
            <a:r>
              <a:rPr lang="en-US" altLang="en-US" dirty="0" smtClean="0"/>
              <a:t>As we begin the discussion today of what is needed to initiate the process of implementing our state’s college and career readiness standards, let’s look a two quotes that identify the “challenge” and the “answer.”</a:t>
            </a:r>
          </a:p>
          <a:p>
            <a:endParaRPr lang="en-US" dirty="0"/>
          </a:p>
        </p:txBody>
      </p:sp>
      <p:sp>
        <p:nvSpPr>
          <p:cNvPr id="4" name="Date Placeholder 3"/>
          <p:cNvSpPr>
            <a:spLocks noGrp="1"/>
          </p:cNvSpPr>
          <p:nvPr>
            <p:ph type="dt" idx="10"/>
          </p:nvPr>
        </p:nvSpPr>
        <p:spPr/>
        <p:txBody>
          <a:bodyPr/>
          <a:lstStyle/>
          <a:p>
            <a:pPr>
              <a:defRPr/>
            </a:pPr>
            <a:r>
              <a:rPr lang="en-US" smtClean="0"/>
              <a:t>2018</a:t>
            </a:r>
            <a:endParaRPr lang="en-US" dirty="0"/>
          </a:p>
        </p:txBody>
      </p:sp>
      <p:sp>
        <p:nvSpPr>
          <p:cNvPr id="5" name="Footer Placeholder 4"/>
          <p:cNvSpPr>
            <a:spLocks noGrp="1"/>
          </p:cNvSpPr>
          <p:nvPr>
            <p:ph type="ftr" sz="quarter" idx="11"/>
          </p:nvPr>
        </p:nvSpPr>
        <p:spPr/>
        <p:txBody>
          <a:bodyPr/>
          <a:lstStyle/>
          <a:p>
            <a:pPr>
              <a:defRPr/>
            </a:pPr>
            <a:r>
              <a:rPr lang="en-US" smtClean="0"/>
              <a:t>Florida IPDAE</a:t>
            </a:r>
            <a:endParaRPr lang="en-US" dirty="0"/>
          </a:p>
        </p:txBody>
      </p:sp>
      <p:sp>
        <p:nvSpPr>
          <p:cNvPr id="6" name="Slide Number Placeholder 5"/>
          <p:cNvSpPr>
            <a:spLocks noGrp="1"/>
          </p:cNvSpPr>
          <p:nvPr>
            <p:ph type="sldNum" sz="quarter" idx="12"/>
          </p:nvPr>
        </p:nvSpPr>
        <p:spPr/>
        <p:txBody>
          <a:bodyPr/>
          <a:lstStyle/>
          <a:p>
            <a:pPr>
              <a:defRPr/>
            </a:pPr>
            <a:fld id="{8D1E2E49-F270-4491-ADF2-4F8BBB0C4E26}" type="slidenum">
              <a:rPr lang="en-US" smtClean="0"/>
              <a:pPr>
                <a:defRPr/>
              </a:pPr>
              <a:t>6</a:t>
            </a:fld>
            <a:endParaRPr lang="en-US" dirty="0"/>
          </a:p>
        </p:txBody>
      </p:sp>
      <p:sp>
        <p:nvSpPr>
          <p:cNvPr id="7" name="Header Placeholder 6"/>
          <p:cNvSpPr>
            <a:spLocks noGrp="1"/>
          </p:cNvSpPr>
          <p:nvPr>
            <p:ph type="hdr" sz="quarter" idx="13"/>
          </p:nvPr>
        </p:nvSpPr>
        <p:spPr/>
        <p:txBody>
          <a:bodyPr/>
          <a:lstStyle/>
          <a:p>
            <a:r>
              <a:rPr lang="en-US" smtClean="0"/>
              <a:t>Getting to the Core</a:t>
            </a:r>
            <a:endParaRPr lang="en-US" dirty="0"/>
          </a:p>
        </p:txBody>
      </p:sp>
    </p:spTree>
    <p:extLst>
      <p:ext uri="{BB962C8B-B14F-4D97-AF65-F5344CB8AC3E}">
        <p14:creationId xmlns:p14="http://schemas.microsoft.com/office/powerpoint/2010/main" val="3369171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Excerpt from: “Letters from the Birmingham Jail” by Dr. King.</a:t>
            </a:r>
          </a:p>
          <a:p>
            <a:endParaRPr lang="en-US" altLang="en-US" dirty="0" smtClean="0"/>
          </a:p>
          <a:p>
            <a:r>
              <a:rPr lang="en-US" altLang="en-US" dirty="0" smtClean="0"/>
              <a:t>Discuss the different areas of complexity in this historical nonfiction piece at the 11.3 Flesch Kincaid Grade Level.</a:t>
            </a:r>
          </a:p>
          <a:p>
            <a:endParaRPr lang="en-US" altLang="en-US" dirty="0" smtClean="0"/>
          </a:p>
        </p:txBody>
      </p:sp>
      <p:sp>
        <p:nvSpPr>
          <p:cNvPr id="169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727C1849-E8BC-45E9-B366-4C6E58A055A5}" type="slidenum">
              <a:rPr lang="en-US" altLang="en-US" sz="1200">
                <a:latin typeface="Times" pitchFamily="18" charset="0"/>
              </a:rPr>
              <a:pPr/>
              <a:t>60</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a:t>
            </a:r>
            <a:r>
              <a:rPr lang="en-US" altLang="en-US" b="1" dirty="0" smtClean="0"/>
              <a:t>Points</a:t>
            </a:r>
          </a:p>
          <a:p>
            <a:endParaRPr lang="en-US" altLang="en-US" dirty="0"/>
          </a:p>
          <a:p>
            <a:r>
              <a:rPr lang="en-US" altLang="en-US" dirty="0"/>
              <a:t>Excerpt from: </a:t>
            </a:r>
            <a:r>
              <a:rPr lang="en-US" altLang="en-US" dirty="0" smtClean="0"/>
              <a:t>“Space Probe.”</a:t>
            </a:r>
          </a:p>
          <a:p>
            <a:endParaRPr lang="en-US" altLang="en-US" dirty="0"/>
          </a:p>
          <a:p>
            <a:r>
              <a:rPr lang="en-US" altLang="en-US" dirty="0"/>
              <a:t>Discuss the different areas of complexity in this </a:t>
            </a:r>
            <a:r>
              <a:rPr lang="en-US" altLang="en-US" dirty="0" smtClean="0"/>
              <a:t>science nonfiction piece at 7.0 </a:t>
            </a:r>
            <a:r>
              <a:rPr lang="en-US" altLang="en-US" dirty="0" err="1" smtClean="0"/>
              <a:t>Flesch</a:t>
            </a:r>
            <a:r>
              <a:rPr lang="en-US" altLang="en-US" dirty="0" smtClean="0"/>
              <a:t> </a:t>
            </a:r>
            <a:r>
              <a:rPr lang="en-US" altLang="en-US" dirty="0"/>
              <a:t>Kincaid Grade Level.</a:t>
            </a:r>
          </a:p>
          <a:p>
            <a:endParaRPr lang="en-US" dirty="0"/>
          </a:p>
        </p:txBody>
      </p:sp>
      <p:sp>
        <p:nvSpPr>
          <p:cNvPr id="4" name="Slide Number Placeholder 3"/>
          <p:cNvSpPr>
            <a:spLocks noGrp="1"/>
          </p:cNvSpPr>
          <p:nvPr>
            <p:ph type="sldNum" sz="quarter" idx="10"/>
          </p:nvPr>
        </p:nvSpPr>
        <p:spPr/>
        <p:txBody>
          <a:bodyPr/>
          <a:lstStyle/>
          <a:p>
            <a:pPr>
              <a:defRPr/>
            </a:pPr>
            <a:fld id="{B99F9CF4-8B2A-4A74-89E2-8FB50A811977}" type="slidenum">
              <a:rPr lang="en-US" smtClean="0"/>
              <a:pPr>
                <a:defRPr/>
              </a:pPr>
              <a:t>61</a:t>
            </a:fld>
            <a:endParaRPr lang="en-US" dirty="0"/>
          </a:p>
        </p:txBody>
      </p:sp>
      <p:sp>
        <p:nvSpPr>
          <p:cNvPr id="5" name="Date Placeholder 4"/>
          <p:cNvSpPr>
            <a:spLocks noGrp="1"/>
          </p:cNvSpPr>
          <p:nvPr>
            <p:ph type="dt" idx="11"/>
          </p:nvPr>
        </p:nvSpPr>
        <p:spPr/>
        <p:txBody>
          <a:bodyPr/>
          <a:lstStyle/>
          <a:p>
            <a:pPr>
              <a:defRPr/>
            </a:pPr>
            <a:r>
              <a:rPr lang="en-US" smtClean="0"/>
              <a:t>2018</a:t>
            </a:r>
            <a:endParaRPr lang="en-US" dirty="0"/>
          </a:p>
        </p:txBody>
      </p:sp>
      <p:sp>
        <p:nvSpPr>
          <p:cNvPr id="6" name="Footer Placeholder 5"/>
          <p:cNvSpPr>
            <a:spLocks noGrp="1"/>
          </p:cNvSpPr>
          <p:nvPr>
            <p:ph type="ftr" sz="quarter" idx="12"/>
          </p:nvPr>
        </p:nvSpPr>
        <p:spPr/>
        <p:txBody>
          <a:bodyPr/>
          <a:lstStyle/>
          <a:p>
            <a:pPr>
              <a:defRPr/>
            </a:pPr>
            <a:r>
              <a:rPr lang="en-US" smtClean="0"/>
              <a:t>Florida IPDAE</a:t>
            </a:r>
            <a:endParaRPr lang="en-US" dirty="0"/>
          </a:p>
        </p:txBody>
      </p:sp>
      <p:sp>
        <p:nvSpPr>
          <p:cNvPr id="7" name="Header Placeholder 6"/>
          <p:cNvSpPr>
            <a:spLocks noGrp="1"/>
          </p:cNvSpPr>
          <p:nvPr>
            <p:ph type="hdr" sz="quarter" idx="13"/>
          </p:nvPr>
        </p:nvSpPr>
        <p:spPr/>
        <p:txBody>
          <a:bodyPr/>
          <a:lstStyle/>
          <a:p>
            <a:r>
              <a:rPr lang="en-US" smtClean="0"/>
              <a:t>Getting to the Core</a:t>
            </a:r>
            <a:endParaRPr lang="en-US" dirty="0"/>
          </a:p>
        </p:txBody>
      </p:sp>
    </p:spTree>
    <p:extLst>
      <p:ext uri="{BB962C8B-B14F-4D97-AF65-F5344CB8AC3E}">
        <p14:creationId xmlns:p14="http://schemas.microsoft.com/office/powerpoint/2010/main" val="17528638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t>Key Points</a:t>
            </a:r>
          </a:p>
          <a:p>
            <a:pPr marL="4802" lvl="1">
              <a:lnSpc>
                <a:spcPct val="120000"/>
              </a:lnSpc>
              <a:spcAft>
                <a:spcPts val="605"/>
              </a:spcAft>
              <a:defRPr/>
            </a:pPr>
            <a:r>
              <a:rPr lang="en-US" altLang="en-US" dirty="0" smtClean="0"/>
              <a:t>Have participants discuss the implications for instruction when using complex, nonfiction text in the ABE/ASE classroom. This slide provides some ideas that participants should have identified in their brainstorming the need for complex text.</a:t>
            </a:r>
          </a:p>
          <a:p>
            <a:pPr marL="4802" lvl="1">
              <a:lnSpc>
                <a:spcPct val="120000"/>
              </a:lnSpc>
              <a:spcAft>
                <a:spcPts val="605"/>
              </a:spcAft>
              <a:defRPr/>
            </a:pPr>
            <a:r>
              <a:rPr lang="en-US" altLang="en-US" dirty="0" smtClean="0"/>
              <a:t>Review the ideas from the group and include those that were not identified.</a:t>
            </a:r>
          </a:p>
          <a:p>
            <a:pPr marL="4802" lvl="1">
              <a:lnSpc>
                <a:spcPct val="120000"/>
              </a:lnSpc>
              <a:spcAft>
                <a:spcPts val="605"/>
              </a:spcAft>
              <a:defRPr/>
            </a:pPr>
            <a:r>
              <a:rPr lang="en-US" altLang="en-US" dirty="0" smtClean="0"/>
              <a:t>Some ideas of why text complexity is so essential are:</a:t>
            </a:r>
          </a:p>
          <a:p>
            <a:pPr marL="465705" lvl="1" indent="-460903">
              <a:lnSpc>
                <a:spcPct val="120000"/>
              </a:lnSpc>
              <a:spcAft>
                <a:spcPts val="605"/>
              </a:spcAft>
              <a:buFont typeface="Wingdings" pitchFamily="2" charset="2"/>
              <a:buChar char="§"/>
              <a:defRPr/>
            </a:pPr>
            <a:r>
              <a:rPr lang="en-US" altLang="en-US" dirty="0" smtClean="0">
                <a:solidFill>
                  <a:srgbClr val="000000"/>
                </a:solidFill>
                <a:cs typeface="Helvetica" pitchFamily="34" charset="0"/>
              </a:rPr>
              <a:t>Academic vocabulary can only be learned from complex texts.</a:t>
            </a:r>
          </a:p>
          <a:p>
            <a:pPr marL="465705" lvl="1" indent="-460903">
              <a:lnSpc>
                <a:spcPct val="120000"/>
              </a:lnSpc>
              <a:spcAft>
                <a:spcPts val="605"/>
              </a:spcAft>
              <a:buFont typeface="Wingdings" pitchFamily="2" charset="2"/>
              <a:buChar char="§"/>
              <a:defRPr/>
            </a:pPr>
            <a:r>
              <a:rPr lang="en-US" altLang="en-US" dirty="0" smtClean="0">
                <a:solidFill>
                  <a:srgbClr val="000000"/>
                </a:solidFill>
                <a:cs typeface="Helvetica" pitchFamily="34" charset="0"/>
              </a:rPr>
              <a:t>Mature language skills needed for success can only be gained by working with demanding materials.</a:t>
            </a:r>
          </a:p>
          <a:p>
            <a:pPr marL="465705" lvl="1" indent="-460903">
              <a:lnSpc>
                <a:spcPct val="120000"/>
              </a:lnSpc>
              <a:spcAft>
                <a:spcPts val="605"/>
              </a:spcAft>
              <a:buFont typeface="Wingdings" pitchFamily="2" charset="2"/>
              <a:buChar char="§"/>
              <a:defRPr/>
            </a:pPr>
            <a:r>
              <a:rPr lang="en-US" altLang="en-US" dirty="0" smtClean="0">
                <a:solidFill>
                  <a:srgbClr val="000000"/>
                </a:solidFill>
                <a:cs typeface="Helvetica" pitchFamily="34" charset="0"/>
              </a:rPr>
              <a:t>Students won’t be prepared for postsecondary education/workplace because reading simplified texts that have restricted, limited, and/or thin meaning. </a:t>
            </a:r>
          </a:p>
          <a:p>
            <a:pPr marL="465705" lvl="1" indent="-460903">
              <a:lnSpc>
                <a:spcPct val="120000"/>
              </a:lnSpc>
              <a:spcAft>
                <a:spcPts val="605"/>
              </a:spcAft>
              <a:buFont typeface="Wingdings" pitchFamily="2" charset="2"/>
              <a:buChar char="§"/>
              <a:defRPr/>
            </a:pPr>
            <a:r>
              <a:rPr lang="en-US" altLang="en-US" dirty="0" smtClean="0">
                <a:solidFill>
                  <a:srgbClr val="000000"/>
                </a:solidFill>
                <a:cs typeface="Helvetica" pitchFamily="34" charset="0"/>
              </a:rPr>
              <a:t>There is no evidence that struggling readers catch up by gradually increasing the complexity of simpler texts. </a:t>
            </a:r>
          </a:p>
          <a:p>
            <a:pPr marL="4802" lvl="1">
              <a:lnSpc>
                <a:spcPct val="120000"/>
              </a:lnSpc>
              <a:spcAft>
                <a:spcPts val="605"/>
              </a:spcAft>
              <a:defRPr/>
            </a:pPr>
            <a:endParaRPr lang="en-US" altLang="en-US" dirty="0" smtClean="0"/>
          </a:p>
          <a:p>
            <a:pPr marL="4802" lvl="1">
              <a:lnSpc>
                <a:spcPct val="120000"/>
              </a:lnSpc>
              <a:spcAft>
                <a:spcPts val="605"/>
              </a:spcAft>
              <a:defRPr/>
            </a:pPr>
            <a:endParaRPr lang="en-US" altLang="en-US" dirty="0" smtClean="0"/>
          </a:p>
          <a:p>
            <a:pPr>
              <a:defRPr/>
            </a:pPr>
            <a:endParaRPr lang="en-US" altLang="en-US" dirty="0" smtClean="0"/>
          </a:p>
          <a:p>
            <a:pPr>
              <a:defRPr/>
            </a:pPr>
            <a:endParaRPr lang="en-US" altLang="en-US" b="1" dirty="0" smtClean="0"/>
          </a:p>
          <a:p>
            <a:pPr>
              <a:defRPr/>
            </a:pPr>
            <a:endParaRPr lang="en-US" altLang="en-US" dirty="0" smtClean="0"/>
          </a:p>
        </p:txBody>
      </p:sp>
      <p:sp>
        <p:nvSpPr>
          <p:cNvPr id="171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8611DAFE-9A09-41C1-AB8E-0664AD0BF629}" type="slidenum">
              <a:rPr lang="en-US" altLang="en-US" sz="1200">
                <a:latin typeface="Times" pitchFamily="18" charset="0"/>
              </a:rPr>
              <a:pPr/>
              <a:t>62</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a:cs typeface="Times" panose="02020603050405020304" pitchFamily="18" charset="0"/>
              </a:rPr>
              <a:t>Key </a:t>
            </a:r>
            <a:r>
              <a:rPr lang="en-US" b="1" dirty="0" smtClean="0">
                <a:cs typeface="Times" panose="02020603050405020304" pitchFamily="18" charset="0"/>
              </a:rPr>
              <a:t>Points</a:t>
            </a:r>
            <a:endParaRPr lang="en-US" sz="1100" dirty="0">
              <a:cs typeface="Times" panose="02020603050405020304" pitchFamily="18" charset="0"/>
            </a:endParaRPr>
          </a:p>
          <a:p>
            <a:pPr>
              <a:defRPr/>
            </a:pPr>
            <a:r>
              <a:rPr lang="en-US" sz="1100" dirty="0" smtClean="0">
                <a:cs typeface="Times" panose="02020603050405020304" pitchFamily="18" charset="0"/>
              </a:rPr>
              <a:t>Everyone loved the </a:t>
            </a:r>
            <a:r>
              <a:rPr lang="en-US" sz="1100" dirty="0" err="1" smtClean="0">
                <a:cs typeface="Times" panose="02020603050405020304" pitchFamily="18" charset="0"/>
              </a:rPr>
              <a:t>Coh</a:t>
            </a:r>
            <a:r>
              <a:rPr lang="en-US" sz="1100" dirty="0" smtClean="0">
                <a:cs typeface="Times" panose="02020603050405020304" pitchFamily="18" charset="0"/>
              </a:rPr>
              <a:t>-Metrix text</a:t>
            </a:r>
            <a:r>
              <a:rPr lang="en-US" sz="1100" baseline="0" dirty="0" smtClean="0">
                <a:cs typeface="Times" panose="02020603050405020304" pitchFamily="18" charset="0"/>
              </a:rPr>
              <a:t> assessor at the training, so we thought we’d find some additional readability tools for your use. Share the tools from pages 1 and 2.</a:t>
            </a:r>
            <a:endParaRPr lang="en-US" sz="1100" dirty="0">
              <a:cs typeface="Times" panose="02020603050405020304" pitchFamily="18" charset="0"/>
            </a:endParaRPr>
          </a:p>
        </p:txBody>
      </p:sp>
      <p:sp>
        <p:nvSpPr>
          <p:cNvPr id="154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05CD8E0E-33CB-4139-8834-085E1C09B92F}" type="slidenum">
              <a:rPr lang="en-US" altLang="en-US" sz="1200">
                <a:latin typeface="Times" pitchFamily="18" charset="0"/>
              </a:rPr>
              <a:pPr/>
              <a:t>63</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Review the information provided on textual evidence. Emphasize the importance of students being able to read, write and speak based on the evidence they have gleaned from literary and informational text. Discuss the need to explore what programs are currently doing and what they will need to do in in order to move students beyond basic reading comprehension skills to higher critical reading skills.</a:t>
            </a:r>
          </a:p>
        </p:txBody>
      </p:sp>
      <p:sp>
        <p:nvSpPr>
          <p:cNvPr id="172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AC8E3DA9-10B1-498E-AE3C-C839A260CB56}" type="slidenum">
              <a:rPr lang="en-US" altLang="en-US" sz="1200">
                <a:latin typeface="Times" pitchFamily="18" charset="0"/>
              </a:rPr>
              <a:pPr/>
              <a:t>64</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The next major shift for our programs is to implement</a:t>
            </a:r>
            <a:r>
              <a:rPr lang="en-US" altLang="en-US" baseline="0" dirty="0" smtClean="0"/>
              <a:t> text-dependent questions. Review this slide.</a:t>
            </a:r>
          </a:p>
          <a:p>
            <a:endParaRPr lang="en-US" altLang="en-US" baseline="0" dirty="0" smtClean="0"/>
          </a:p>
          <a:p>
            <a:pPr>
              <a:defRPr/>
            </a:pPr>
            <a:r>
              <a:rPr lang="en-US" altLang="en-US" dirty="0" smtClean="0"/>
              <a:t>Define what a text dependent question is from this slide. A text specific question can only be answered by the unique text that is being read. </a:t>
            </a:r>
          </a:p>
          <a:p>
            <a:pPr>
              <a:defRPr/>
            </a:pPr>
            <a:endParaRPr lang="en-US" altLang="en-US" dirty="0" smtClean="0"/>
          </a:p>
          <a:p>
            <a:pPr>
              <a:defRPr/>
            </a:pPr>
            <a:r>
              <a:rPr lang="en-US" altLang="en-US" dirty="0" smtClean="0"/>
              <a:t>Discuss the fact that TDQs are major forms of support for students. They point to the parts of the text that matter most for:</a:t>
            </a:r>
          </a:p>
          <a:p>
            <a:pPr marL="172839" indent="-172839">
              <a:buFont typeface="Arial" panose="020B0604020202020204" pitchFamily="34" charset="0"/>
              <a:buChar char="•"/>
              <a:defRPr/>
            </a:pPr>
            <a:r>
              <a:rPr lang="en-US" altLang="en-US" dirty="0" smtClean="0"/>
              <a:t>Building solid understanding</a:t>
            </a:r>
          </a:p>
          <a:p>
            <a:pPr marL="172839" indent="-172839">
              <a:buFont typeface="Arial" panose="020B0604020202020204" pitchFamily="34" charset="0"/>
              <a:buChar char="•"/>
              <a:defRPr/>
            </a:pPr>
            <a:r>
              <a:rPr lang="en-US" altLang="en-US" dirty="0" smtClean="0"/>
              <a:t>Understanding the central ideas of the text and fulfilling the learning purpose for which the author planned. </a:t>
            </a:r>
          </a:p>
          <a:p>
            <a:endParaRPr lang="en-US" altLang="en-US" b="1" dirty="0" smtClean="0"/>
          </a:p>
          <a:p>
            <a:endParaRPr lang="en-US" altLang="en-US" b="1" dirty="0" smtClean="0"/>
          </a:p>
          <a:p>
            <a:endParaRPr lang="en-US" altLang="en-US" b="1" dirty="0" smtClean="0"/>
          </a:p>
          <a:p>
            <a:endParaRPr lang="en-US" altLang="en-US" dirty="0" smtClean="0"/>
          </a:p>
        </p:txBody>
      </p:sp>
      <p:sp>
        <p:nvSpPr>
          <p:cNvPr id="189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26B31B39-5A3D-474B-AAB3-E2DE5336ECD5}" type="slidenum">
              <a:rPr lang="en-US" altLang="en-US" sz="1200">
                <a:latin typeface="Times" pitchFamily="18" charset="0"/>
              </a:rPr>
              <a:pPr/>
              <a:t>65</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Begin the discussion on text-dependent questions by referring to the Gettysburg Address. Ask whether or not a student would need to have read the excerpt in order to answer the questions.</a:t>
            </a:r>
          </a:p>
          <a:p>
            <a:endParaRPr lang="en-US" altLang="en-US" b="1" dirty="0" smtClean="0"/>
          </a:p>
        </p:txBody>
      </p:sp>
      <p:sp>
        <p:nvSpPr>
          <p:cNvPr id="175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FA041EF5-E1F8-47E0-8C67-7F76E3B5B282}" type="slidenum">
              <a:rPr lang="en-US" altLang="en-US" sz="1200">
                <a:latin typeface="Times" pitchFamily="18" charset="0"/>
              </a:rPr>
              <a:pPr/>
              <a:t>66</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Review these questions and have participants identify whether or not these are text-dependent questions.</a:t>
            </a:r>
          </a:p>
          <a:p>
            <a:endParaRPr lang="en-US" altLang="en-US" b="1" dirty="0" smtClean="0"/>
          </a:p>
          <a:p>
            <a:endParaRPr lang="en-US" altLang="en-US" b="1" dirty="0" smtClean="0"/>
          </a:p>
        </p:txBody>
      </p:sp>
      <p:sp>
        <p:nvSpPr>
          <p:cNvPr id="176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92F715A8-4A8C-4DBB-A000-2539013652FC}" type="slidenum">
              <a:rPr lang="en-US" altLang="en-US" sz="1200">
                <a:latin typeface="Times" pitchFamily="18" charset="0"/>
              </a:rPr>
              <a:pPr/>
              <a:t>67</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Source: Frey, N. &amp; Fisher, D. Common core language arts in a PLC at work. Bloomington, IN: Solution Tree.</a:t>
            </a:r>
          </a:p>
          <a:p>
            <a:endParaRPr lang="en-US" altLang="en-US" dirty="0" smtClean="0"/>
          </a:p>
          <a:p>
            <a:r>
              <a:rPr lang="en-US" altLang="en-US" dirty="0" smtClean="0"/>
              <a:t>Discuss that there are various levels of text-dependent questions, from those that require a general understanding up to being able to make inferences and intertextual connections. Text-dependent questions can be developed based on a single word in a text to an entire text or across texts. The complexity of a text-dependent question or group of questions is dependent on the level of learning and the complexity of the text used.</a:t>
            </a:r>
          </a:p>
          <a:p>
            <a:endParaRPr lang="en-US" altLang="en-US" dirty="0" smtClean="0"/>
          </a:p>
          <a:p>
            <a:r>
              <a:rPr lang="en-US" altLang="en-US" dirty="0" smtClean="0"/>
              <a:t>Share</a:t>
            </a:r>
            <a:r>
              <a:rPr lang="en-US" altLang="en-US" baseline="0" dirty="0" smtClean="0"/>
              <a:t> that a larger graphic is on page of the workbook.</a:t>
            </a:r>
            <a:endParaRPr lang="en-US" altLang="en-US" dirty="0" smtClean="0"/>
          </a:p>
          <a:p>
            <a:endParaRPr lang="en-US" altLang="en-US" b="1" dirty="0" smtClean="0"/>
          </a:p>
          <a:p>
            <a:endParaRPr lang="en-US" altLang="en-US" b="1" dirty="0" smtClean="0"/>
          </a:p>
          <a:p>
            <a:endParaRPr lang="en-US" altLang="en-US" dirty="0" smtClean="0"/>
          </a:p>
        </p:txBody>
      </p:sp>
      <p:sp>
        <p:nvSpPr>
          <p:cNvPr id="177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D04C36D0-82A3-405D-93CD-DECE84B255D4}" type="slidenum">
              <a:rPr lang="en-US" altLang="en-US" sz="1200">
                <a:latin typeface="Times" pitchFamily="18" charset="0"/>
              </a:rPr>
              <a:pPr/>
              <a:t>68</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t>Key Points</a:t>
            </a:r>
          </a:p>
          <a:p>
            <a:pPr>
              <a:defRPr/>
            </a:pPr>
            <a:r>
              <a:rPr lang="en-US" altLang="en-US" sz="1000" dirty="0" smtClean="0">
                <a:cs typeface="Times" panose="02020603050405020304" pitchFamily="18" charset="0"/>
              </a:rPr>
              <a:t>Dependent on the group, you may wish to provide participants with a brief overview of different types of text-based questions.</a:t>
            </a:r>
          </a:p>
          <a:p>
            <a:pPr>
              <a:defRPr/>
            </a:pPr>
            <a:r>
              <a:rPr lang="en-US" altLang="en-US" sz="1000" dirty="0" smtClean="0">
                <a:cs typeface="Times" panose="02020603050405020304" pitchFamily="18" charset="0"/>
              </a:rPr>
              <a:t>Type I: Find it (Most literal – requires reader to find explicitly stated facts and details in text.)</a:t>
            </a:r>
          </a:p>
          <a:p>
            <a:pPr>
              <a:defRPr/>
            </a:pPr>
            <a:r>
              <a:rPr lang="en-US" altLang="en-US" sz="1000" dirty="0" smtClean="0">
                <a:cs typeface="Times" panose="02020603050405020304" pitchFamily="18" charset="0"/>
              </a:rPr>
              <a:t>Identify facts and details.</a:t>
            </a:r>
          </a:p>
          <a:p>
            <a:pPr marL="172839" indent="-172839">
              <a:spcBef>
                <a:spcPts val="0"/>
              </a:spcBef>
              <a:buFont typeface="Arial" panose="020B0604020202020204" pitchFamily="34" charset="0"/>
              <a:buChar char="•"/>
              <a:defRPr/>
            </a:pPr>
            <a:r>
              <a:rPr lang="en-US" altLang="en-US" sz="1000" dirty="0" smtClean="0">
                <a:cs typeface="Times" panose="02020603050405020304" pitchFamily="18" charset="0"/>
              </a:rPr>
              <a:t>What is . . . ?</a:t>
            </a:r>
          </a:p>
          <a:p>
            <a:pPr marL="172839" indent="-172839">
              <a:spcBef>
                <a:spcPts val="0"/>
              </a:spcBef>
              <a:buFont typeface="Arial" panose="020B0604020202020204" pitchFamily="34" charset="0"/>
              <a:buChar char="•"/>
              <a:defRPr/>
            </a:pPr>
            <a:r>
              <a:rPr lang="en-US" altLang="en-US" sz="1000" dirty="0" smtClean="0">
                <a:cs typeface="Times" panose="02020603050405020304" pitchFamily="18" charset="0"/>
              </a:rPr>
              <a:t>Where is . . . ?</a:t>
            </a:r>
          </a:p>
          <a:p>
            <a:pPr marL="172839" indent="-172839">
              <a:spcBef>
                <a:spcPts val="0"/>
              </a:spcBef>
              <a:buFont typeface="Arial" panose="020B0604020202020204" pitchFamily="34" charset="0"/>
              <a:buChar char="•"/>
              <a:defRPr/>
            </a:pPr>
            <a:r>
              <a:rPr lang="en-US" altLang="en-US" sz="1000" dirty="0" smtClean="0">
                <a:cs typeface="Times" panose="02020603050405020304" pitchFamily="18" charset="0"/>
              </a:rPr>
              <a:t>Who is . . . ?</a:t>
            </a:r>
          </a:p>
          <a:p>
            <a:pPr>
              <a:defRPr/>
            </a:pPr>
            <a:r>
              <a:rPr lang="en-US" altLang="en-US" sz="1000" dirty="0" smtClean="0">
                <a:cs typeface="Times" panose="02020603050405020304" pitchFamily="18" charset="0"/>
              </a:rPr>
              <a:t>Type II: Look Closer (Literal, but requires searching in more than one place.</a:t>
            </a:r>
          </a:p>
          <a:p>
            <a:pPr>
              <a:defRPr/>
            </a:pPr>
            <a:r>
              <a:rPr lang="en-US" altLang="en-US" sz="1000" dirty="0" smtClean="0">
                <a:cs typeface="Times" panose="02020603050405020304" pitchFamily="18" charset="0"/>
              </a:rPr>
              <a:t>Demonstrate understanding of information found in more than one place.</a:t>
            </a:r>
          </a:p>
          <a:p>
            <a:pPr marL="172839" indent="-172839">
              <a:spcBef>
                <a:spcPts val="0"/>
              </a:spcBef>
              <a:buFont typeface="Arial" panose="020B0604020202020204" pitchFamily="34" charset="0"/>
              <a:buChar char="•"/>
              <a:defRPr/>
            </a:pPr>
            <a:r>
              <a:rPr lang="en-US" altLang="en-US" sz="1000" dirty="0" smtClean="0">
                <a:cs typeface="Times" panose="02020603050405020304" pitchFamily="18" charset="0"/>
              </a:rPr>
              <a:t>Compare and contrast</a:t>
            </a:r>
          </a:p>
          <a:p>
            <a:pPr marL="172839" indent="-172839">
              <a:spcBef>
                <a:spcPts val="0"/>
              </a:spcBef>
              <a:buFont typeface="Arial" panose="020B0604020202020204" pitchFamily="34" charset="0"/>
              <a:buChar char="•"/>
              <a:defRPr/>
            </a:pPr>
            <a:r>
              <a:rPr lang="en-US" altLang="en-US" sz="1000" dirty="0" smtClean="0">
                <a:cs typeface="Times" panose="02020603050405020304" pitchFamily="18" charset="0"/>
              </a:rPr>
              <a:t>Explain</a:t>
            </a:r>
          </a:p>
          <a:p>
            <a:pPr marL="172839" indent="-172839">
              <a:spcBef>
                <a:spcPts val="0"/>
              </a:spcBef>
              <a:buFont typeface="Arial" panose="020B0604020202020204" pitchFamily="34" charset="0"/>
              <a:buChar char="•"/>
              <a:defRPr/>
            </a:pPr>
            <a:r>
              <a:rPr lang="en-US" altLang="en-US" sz="1000" dirty="0" smtClean="0">
                <a:cs typeface="Times" panose="02020603050405020304" pitchFamily="18" charset="0"/>
              </a:rPr>
              <a:t>Summarize</a:t>
            </a:r>
          </a:p>
          <a:p>
            <a:pPr marL="172839" indent="-172839">
              <a:spcBef>
                <a:spcPts val="0"/>
              </a:spcBef>
              <a:buFont typeface="Arial" panose="020B0604020202020204" pitchFamily="34" charset="0"/>
              <a:buChar char="•"/>
              <a:defRPr/>
            </a:pPr>
            <a:r>
              <a:rPr lang="en-US" altLang="en-US" sz="1000" dirty="0" smtClean="0">
                <a:cs typeface="Times" panose="02020603050405020304" pitchFamily="18" charset="0"/>
              </a:rPr>
              <a:t>What do the facts or ideas show?</a:t>
            </a:r>
          </a:p>
          <a:p>
            <a:pPr marL="172839" indent="-172839">
              <a:spcBef>
                <a:spcPts val="0"/>
              </a:spcBef>
              <a:buFont typeface="Arial" panose="020B0604020202020204" pitchFamily="34" charset="0"/>
              <a:buChar char="•"/>
              <a:defRPr/>
            </a:pPr>
            <a:r>
              <a:rPr lang="en-US" altLang="en-US" sz="1000" dirty="0" smtClean="0">
                <a:cs typeface="Times" panose="02020603050405020304" pitchFamily="18" charset="0"/>
              </a:rPr>
              <a:t>How would you rephrase the meaning?</a:t>
            </a:r>
          </a:p>
          <a:p>
            <a:pPr>
              <a:buFont typeface="Arial" panose="020B0604020202020204" pitchFamily="34" charset="0"/>
              <a:buNone/>
              <a:defRPr/>
            </a:pPr>
            <a:r>
              <a:rPr lang="en-US" altLang="en-US" sz="1000" dirty="0" smtClean="0">
                <a:cs typeface="Times" panose="02020603050405020304" pitchFamily="18" charset="0"/>
              </a:rPr>
              <a:t>Type III: Prove It (inferential/critical thinking/problem solving – readers search for clues/evidence to support their answers.)</a:t>
            </a:r>
          </a:p>
          <a:p>
            <a:pPr marL="171450" indent="-171450">
              <a:spcBef>
                <a:spcPts val="0"/>
              </a:spcBef>
              <a:buFont typeface="Arial" panose="020B0604020202020204" pitchFamily="34" charset="0"/>
              <a:buChar char="•"/>
              <a:defRPr/>
            </a:pPr>
            <a:r>
              <a:rPr lang="en-US" altLang="en-US" sz="1000" dirty="0" smtClean="0">
                <a:cs typeface="Times" panose="02020603050405020304" pitchFamily="18" charset="0"/>
              </a:rPr>
              <a:t>Analyzing or evaluating the information.</a:t>
            </a:r>
          </a:p>
          <a:p>
            <a:pPr marL="171450" indent="-171450">
              <a:spcBef>
                <a:spcPts val="0"/>
              </a:spcBef>
              <a:buFont typeface="Arial" panose="020B0604020202020204" pitchFamily="34" charset="0"/>
              <a:buChar char="•"/>
              <a:defRPr/>
            </a:pPr>
            <a:r>
              <a:rPr lang="en-US" altLang="en-US" sz="1000" dirty="0" smtClean="0">
                <a:cs typeface="Times" panose="02020603050405020304" pitchFamily="18" charset="0"/>
              </a:rPr>
              <a:t>Identify the main idea</a:t>
            </a:r>
          </a:p>
          <a:p>
            <a:pPr marL="171450" indent="-171450">
              <a:spcBef>
                <a:spcPts val="0"/>
              </a:spcBef>
              <a:buFont typeface="Arial" panose="020B0604020202020204" pitchFamily="34" charset="0"/>
              <a:buChar char="•"/>
              <a:defRPr/>
            </a:pPr>
            <a:r>
              <a:rPr lang="en-US" altLang="en-US" sz="1000" dirty="0" smtClean="0">
                <a:cs typeface="Times" panose="02020603050405020304" pitchFamily="18" charset="0"/>
              </a:rPr>
              <a:t>Draw conclusions</a:t>
            </a:r>
          </a:p>
          <a:p>
            <a:pPr marL="171450" indent="-171450">
              <a:spcBef>
                <a:spcPts val="0"/>
              </a:spcBef>
              <a:buFont typeface="Arial" panose="020B0604020202020204" pitchFamily="34" charset="0"/>
              <a:buChar char="•"/>
              <a:defRPr/>
            </a:pPr>
            <a:r>
              <a:rPr lang="en-US" altLang="en-US" sz="1000" dirty="0" smtClean="0">
                <a:cs typeface="Times" panose="02020603050405020304" pitchFamily="18" charset="0"/>
              </a:rPr>
              <a:t>Make predictions</a:t>
            </a:r>
          </a:p>
          <a:p>
            <a:pPr marL="171450" indent="-171450">
              <a:spcBef>
                <a:spcPts val="0"/>
              </a:spcBef>
              <a:buFont typeface="Arial" panose="020B0604020202020204" pitchFamily="34" charset="0"/>
              <a:buChar char="•"/>
              <a:defRPr/>
            </a:pPr>
            <a:r>
              <a:rPr lang="en-US" altLang="en-US" sz="1000" dirty="0" smtClean="0">
                <a:cs typeface="Times" panose="02020603050405020304" pitchFamily="18" charset="0"/>
              </a:rPr>
              <a:t>Make inferences</a:t>
            </a:r>
          </a:p>
          <a:p>
            <a:pPr marL="171450" indent="-171450">
              <a:spcBef>
                <a:spcPts val="0"/>
              </a:spcBef>
              <a:buFont typeface="Arial" panose="020B0604020202020204" pitchFamily="34" charset="0"/>
              <a:buChar char="•"/>
              <a:defRPr/>
            </a:pPr>
            <a:r>
              <a:rPr lang="en-US" altLang="en-US" sz="1000" dirty="0" smtClean="0">
                <a:cs typeface="Times" panose="02020603050405020304" pitchFamily="18" charset="0"/>
              </a:rPr>
              <a:t>What is the theme?</a:t>
            </a:r>
          </a:p>
          <a:p>
            <a:pPr marL="171450" indent="-171450">
              <a:spcBef>
                <a:spcPts val="0"/>
              </a:spcBef>
              <a:buFont typeface="Arial" panose="020B0604020202020204" pitchFamily="34" charset="0"/>
              <a:buChar char="•"/>
              <a:defRPr/>
            </a:pPr>
            <a:r>
              <a:rPr lang="en-US" altLang="en-US" sz="1000" dirty="0" smtClean="0">
                <a:cs typeface="Times" panose="02020603050405020304" pitchFamily="18" charset="0"/>
              </a:rPr>
              <a:t>How would you?</a:t>
            </a:r>
          </a:p>
          <a:p>
            <a:pPr>
              <a:defRPr/>
            </a:pPr>
            <a:endParaRPr lang="en-US" altLang="en-US" sz="1000" b="0" dirty="0" smtClean="0">
              <a:cs typeface="Times" panose="02020603050405020304" pitchFamily="18" charset="0"/>
            </a:endParaRPr>
          </a:p>
          <a:p>
            <a:pPr>
              <a:defRPr/>
            </a:pPr>
            <a:r>
              <a:rPr lang="en-US" altLang="en-US" sz="1000" b="0" dirty="0" smtClean="0">
                <a:cs typeface="Times" panose="02020603050405020304" pitchFamily="18" charset="0"/>
              </a:rPr>
              <a:t>QAR – Questioning the Author – right there, think and search, author</a:t>
            </a:r>
            <a:r>
              <a:rPr lang="en-US" altLang="en-US" sz="1000" b="0" baseline="0" dirty="0" smtClean="0">
                <a:cs typeface="Times" panose="02020603050405020304" pitchFamily="18" charset="0"/>
              </a:rPr>
              <a:t> and you, on my own</a:t>
            </a:r>
            <a:endParaRPr lang="en-US" altLang="en-US" sz="1000" b="0" dirty="0" smtClean="0">
              <a:cs typeface="Times" panose="02020603050405020304" pitchFamily="18" charset="0"/>
            </a:endParaRPr>
          </a:p>
          <a:p>
            <a:pPr>
              <a:defRPr/>
            </a:pPr>
            <a:endParaRPr lang="en-US" altLang="en-US" sz="1000" dirty="0" smtClean="0">
              <a:cs typeface="Times" panose="02020603050405020304" pitchFamily="18" charset="0"/>
            </a:endParaRPr>
          </a:p>
        </p:txBody>
      </p:sp>
      <p:sp>
        <p:nvSpPr>
          <p:cNvPr id="178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41758CE9-FD1E-4635-A5D3-BCDA0D0B5752}" type="slidenum">
              <a:rPr lang="en-US" altLang="en-US" sz="1200">
                <a:latin typeface="Times" pitchFamily="18" charset="0"/>
              </a:rPr>
              <a:pPr/>
              <a:t>69</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t>Key Points</a:t>
            </a:r>
          </a:p>
          <a:p>
            <a:pPr eaLnBrk="1" hangingPunct="1"/>
            <a:endParaRPr lang="en-US" altLang="en-US" b="1" dirty="0" smtClean="0"/>
          </a:p>
          <a:p>
            <a:pPr eaLnBrk="1" hangingPunct="1"/>
            <a:r>
              <a:rPr lang="en-US" altLang="en-US" dirty="0" err="1" smtClean="0"/>
              <a:t>Dufour</a:t>
            </a:r>
            <a:r>
              <a:rPr lang="en-US" altLang="en-US" dirty="0" smtClean="0"/>
              <a:t> and </a:t>
            </a:r>
            <a:r>
              <a:rPr lang="en-US" altLang="en-US" dirty="0" err="1" smtClean="0"/>
              <a:t>Eaker</a:t>
            </a:r>
            <a:r>
              <a:rPr lang="en-US" altLang="en-US" dirty="0" smtClean="0"/>
              <a:t> advocated professional learning communities in their research in 1998 and again in 2010.  Research strongly supports that change occurs when everyone feels a part of the process. The building of professional learning communities at the state, regional, and local levels will be a necessity in order to effective make the changes necessary for success in integrating a standards-based educational system into all of our adult education programs. </a:t>
            </a:r>
          </a:p>
          <a:p>
            <a:pPr eaLnBrk="1" hangingPunct="1"/>
            <a:endParaRPr lang="en-US" altLang="en-US" dirty="0" smtClean="0"/>
          </a:p>
          <a:p>
            <a:pPr eaLnBrk="1" hangingPunct="1"/>
            <a:r>
              <a:rPr lang="en-US" altLang="en-US" dirty="0" smtClean="0"/>
              <a:t>To function effectively as a professional learning community requires leadership – the type of leadership that we have in this room. </a:t>
            </a:r>
          </a:p>
          <a:p>
            <a:pPr eaLnBrk="1" hangingPunct="1"/>
            <a:endParaRPr lang="en-US" altLang="en-US" dirty="0" smtClean="0"/>
          </a:p>
          <a:p>
            <a:pPr eaLnBrk="1" hangingPunct="1"/>
            <a:r>
              <a:rPr lang="en-US" altLang="en-US" dirty="0" smtClean="0"/>
              <a:t>You may wish to share with participants that materials on developing a professional learning community are part of the resources available to them on the Florida IPDAE website.</a:t>
            </a:r>
          </a:p>
          <a:p>
            <a:endParaRPr lang="en-US" dirty="0"/>
          </a:p>
        </p:txBody>
      </p:sp>
      <p:sp>
        <p:nvSpPr>
          <p:cNvPr id="4" name="Date Placeholder 3"/>
          <p:cNvSpPr>
            <a:spLocks noGrp="1"/>
          </p:cNvSpPr>
          <p:nvPr>
            <p:ph type="dt" idx="10"/>
          </p:nvPr>
        </p:nvSpPr>
        <p:spPr/>
        <p:txBody>
          <a:bodyPr/>
          <a:lstStyle/>
          <a:p>
            <a:pPr>
              <a:defRPr/>
            </a:pPr>
            <a:r>
              <a:rPr lang="en-US" smtClean="0"/>
              <a:t>2018</a:t>
            </a:r>
            <a:endParaRPr lang="en-US" dirty="0"/>
          </a:p>
        </p:txBody>
      </p:sp>
      <p:sp>
        <p:nvSpPr>
          <p:cNvPr id="5" name="Footer Placeholder 4"/>
          <p:cNvSpPr>
            <a:spLocks noGrp="1"/>
          </p:cNvSpPr>
          <p:nvPr>
            <p:ph type="ftr" sz="quarter" idx="11"/>
          </p:nvPr>
        </p:nvSpPr>
        <p:spPr/>
        <p:txBody>
          <a:bodyPr/>
          <a:lstStyle/>
          <a:p>
            <a:pPr>
              <a:defRPr/>
            </a:pPr>
            <a:r>
              <a:rPr lang="en-US" smtClean="0"/>
              <a:t>Florida IPDAE</a:t>
            </a:r>
            <a:endParaRPr lang="en-US" dirty="0"/>
          </a:p>
        </p:txBody>
      </p:sp>
      <p:sp>
        <p:nvSpPr>
          <p:cNvPr id="6" name="Slide Number Placeholder 5"/>
          <p:cNvSpPr>
            <a:spLocks noGrp="1"/>
          </p:cNvSpPr>
          <p:nvPr>
            <p:ph type="sldNum" sz="quarter" idx="12"/>
          </p:nvPr>
        </p:nvSpPr>
        <p:spPr/>
        <p:txBody>
          <a:bodyPr/>
          <a:lstStyle/>
          <a:p>
            <a:pPr>
              <a:defRPr/>
            </a:pPr>
            <a:fld id="{8D1E2E49-F270-4491-ADF2-4F8BBB0C4E26}" type="slidenum">
              <a:rPr lang="en-US" smtClean="0"/>
              <a:pPr>
                <a:defRPr/>
              </a:pPr>
              <a:t>7</a:t>
            </a:fld>
            <a:endParaRPr lang="en-US" dirty="0"/>
          </a:p>
        </p:txBody>
      </p:sp>
      <p:sp>
        <p:nvSpPr>
          <p:cNvPr id="7" name="Header Placeholder 6"/>
          <p:cNvSpPr>
            <a:spLocks noGrp="1"/>
          </p:cNvSpPr>
          <p:nvPr>
            <p:ph type="hdr" sz="quarter" idx="13"/>
          </p:nvPr>
        </p:nvSpPr>
        <p:spPr/>
        <p:txBody>
          <a:bodyPr/>
          <a:lstStyle/>
          <a:p>
            <a:r>
              <a:rPr lang="en-US" smtClean="0"/>
              <a:t>Getting to the Core</a:t>
            </a:r>
            <a:endParaRPr lang="en-US" dirty="0"/>
          </a:p>
        </p:txBody>
      </p:sp>
    </p:spTree>
    <p:extLst>
      <p:ext uri="{BB962C8B-B14F-4D97-AF65-F5344CB8AC3E}">
        <p14:creationId xmlns:p14="http://schemas.microsoft.com/office/powerpoint/2010/main" val="3369171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cs typeface="Times" panose="02020603050405020304" pitchFamily="18" charset="0"/>
              </a:rPr>
              <a:t>Review how to develop a text-dependent question and a strong question set. You may wish to have participants review the chart – “Text Dependent Question Types: Informational Text” prior to completing the activity. May wish to have participants use handout to determine if it is a 1, 2, 3 type of question.</a:t>
            </a:r>
          </a:p>
          <a:p>
            <a:endParaRPr lang="en-US" altLang="en-US" dirty="0" smtClean="0">
              <a:cs typeface="Times" panose="02020603050405020304" pitchFamily="18" charset="0"/>
            </a:endParaRPr>
          </a:p>
          <a:p>
            <a:r>
              <a:rPr lang="en-US" altLang="en-US" dirty="0" smtClean="0">
                <a:cs typeface="Times" panose="02020603050405020304" pitchFamily="18" charset="0"/>
              </a:rPr>
              <a:t>Ideas to reinforce</a:t>
            </a:r>
            <a:r>
              <a:rPr lang="en-US" altLang="en-US" baseline="0" dirty="0" smtClean="0">
                <a:cs typeface="Times" panose="02020603050405020304" pitchFamily="18" charset="0"/>
              </a:rPr>
              <a:t> include:</a:t>
            </a:r>
            <a:endParaRPr lang="en-US" altLang="en-US" dirty="0" smtClean="0">
              <a:cs typeface="Times" panose="02020603050405020304" pitchFamily="18" charset="0"/>
            </a:endParaRPr>
          </a:p>
          <a:p>
            <a:pPr marL="172839" indent="-172839">
              <a:lnSpc>
                <a:spcPct val="120000"/>
              </a:lnSpc>
              <a:buFont typeface="Arial" panose="020B0604020202020204" pitchFamily="34" charset="0"/>
              <a:buChar char="•"/>
            </a:pPr>
            <a:r>
              <a:rPr lang="en-US" altLang="en-US" dirty="0">
                <a:cs typeface="Times" panose="02020603050405020304" pitchFamily="18" charset="0"/>
              </a:rPr>
              <a:t>Investigate qualitative features</a:t>
            </a:r>
          </a:p>
          <a:p>
            <a:pPr marL="172839" indent="-172839">
              <a:lnSpc>
                <a:spcPct val="120000"/>
              </a:lnSpc>
              <a:buFont typeface="Arial" panose="020B0604020202020204" pitchFamily="34" charset="0"/>
              <a:buChar char="•"/>
            </a:pPr>
            <a:r>
              <a:rPr lang="en-US" altLang="en-US" dirty="0">
                <a:cs typeface="Times" panose="02020603050405020304" pitchFamily="18" charset="0"/>
              </a:rPr>
              <a:t>Identify key ideas from the text</a:t>
            </a:r>
          </a:p>
          <a:p>
            <a:pPr marL="172839" indent="-172839">
              <a:lnSpc>
                <a:spcPct val="120000"/>
              </a:lnSpc>
              <a:buFont typeface="Arial" panose="020B0604020202020204" pitchFamily="34" charset="0"/>
              <a:buChar char="•"/>
            </a:pPr>
            <a:r>
              <a:rPr lang="en-US" altLang="en-US" dirty="0">
                <a:cs typeface="Times" panose="02020603050405020304" pitchFamily="18" charset="0"/>
              </a:rPr>
              <a:t>Start small to build confidence and check understanding</a:t>
            </a:r>
          </a:p>
          <a:p>
            <a:pPr marL="172839" indent="-172839">
              <a:lnSpc>
                <a:spcPct val="120000"/>
              </a:lnSpc>
              <a:buFont typeface="Arial" panose="020B0604020202020204" pitchFamily="34" charset="0"/>
              <a:buChar char="•"/>
            </a:pPr>
            <a:r>
              <a:rPr lang="en-US" altLang="en-US" dirty="0">
                <a:cs typeface="Times" panose="02020603050405020304" pitchFamily="18" charset="0"/>
              </a:rPr>
              <a:t>Target vocabulary and text/sentence structure</a:t>
            </a:r>
          </a:p>
          <a:p>
            <a:pPr marL="172839" indent="-172839">
              <a:lnSpc>
                <a:spcPct val="120000"/>
              </a:lnSpc>
              <a:buFont typeface="Arial" panose="020B0604020202020204" pitchFamily="34" charset="0"/>
              <a:buChar char="•"/>
            </a:pPr>
            <a:r>
              <a:rPr lang="en-US" altLang="en-US" dirty="0">
                <a:cs typeface="Times" panose="02020603050405020304" pitchFamily="18" charset="0"/>
              </a:rPr>
              <a:t>Tackle tough sections head-on</a:t>
            </a:r>
          </a:p>
          <a:p>
            <a:pPr marL="172839" indent="-172839">
              <a:lnSpc>
                <a:spcPct val="120000"/>
              </a:lnSpc>
              <a:buFont typeface="Arial" panose="020B0604020202020204" pitchFamily="34" charset="0"/>
              <a:buChar char="•"/>
            </a:pPr>
            <a:r>
              <a:rPr lang="en-US" altLang="en-US" dirty="0">
                <a:cs typeface="Times" panose="02020603050405020304" pitchFamily="18" charset="0"/>
              </a:rPr>
              <a:t>Create coherent sequences of text-dependent questions</a:t>
            </a:r>
          </a:p>
          <a:p>
            <a:pPr marL="172839" indent="-172839">
              <a:lnSpc>
                <a:spcPct val="120000"/>
              </a:lnSpc>
              <a:buFont typeface="Arial" panose="020B0604020202020204" pitchFamily="34" charset="0"/>
              <a:buChar char="•"/>
            </a:pPr>
            <a:r>
              <a:rPr lang="en-US" altLang="en-US" dirty="0">
                <a:cs typeface="Times" panose="02020603050405020304" pitchFamily="18" charset="0"/>
              </a:rPr>
              <a:t>Identify the standards that are being addressed</a:t>
            </a:r>
          </a:p>
          <a:p>
            <a:pPr marL="172839" indent="-172839">
              <a:lnSpc>
                <a:spcPct val="120000"/>
              </a:lnSpc>
              <a:buFont typeface="Arial" panose="020B0604020202020204" pitchFamily="34" charset="0"/>
              <a:buChar char="•"/>
            </a:pPr>
            <a:r>
              <a:rPr lang="en-US" altLang="en-US" dirty="0">
                <a:cs typeface="Times" panose="02020603050405020304" pitchFamily="18" charset="0"/>
              </a:rPr>
              <a:t>Create a culminating assessment by referring back to the core understanding or key ideas</a:t>
            </a:r>
          </a:p>
          <a:p>
            <a:endParaRPr lang="en-US" altLang="en-US" dirty="0" smtClean="0"/>
          </a:p>
          <a:p>
            <a:endParaRPr lang="en-US" altLang="en-US" b="1" dirty="0" smtClean="0"/>
          </a:p>
          <a:p>
            <a:endParaRPr lang="en-US" altLang="en-US" dirty="0" smtClean="0"/>
          </a:p>
        </p:txBody>
      </p:sp>
      <p:sp>
        <p:nvSpPr>
          <p:cNvPr id="179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8B43F06D-02FC-46A8-A2FF-5DEBB891D29E}" type="slidenum">
              <a:rPr lang="en-US" altLang="en-US" sz="1200">
                <a:latin typeface="Times" pitchFamily="18" charset="0"/>
              </a:rPr>
              <a:pPr/>
              <a:t>70</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Have participants read and develop text-dependent questions. Have them share questions and debrief how these questions are similar or dissimilar to what is currently being used in the adult education classroom.</a:t>
            </a:r>
          </a:p>
          <a:p>
            <a:endParaRPr lang="en-US" altLang="en-US" dirty="0" smtClean="0"/>
          </a:p>
          <a:p>
            <a:r>
              <a:rPr lang="en-US" altLang="en-US" dirty="0" smtClean="0"/>
              <a:t>Directions are as follows:</a:t>
            </a:r>
          </a:p>
          <a:p>
            <a:r>
              <a:rPr lang="en-US" altLang="en-US" dirty="0" smtClean="0"/>
              <a:t>Review the excerpt from “Untangling the Roots of Cancer”, pages 9 and 10</a:t>
            </a:r>
          </a:p>
          <a:p>
            <a:r>
              <a:rPr lang="en-US" altLang="en-US" dirty="0" smtClean="0"/>
              <a:t>In your groups, develop two text-dependent questions for that text.</a:t>
            </a:r>
          </a:p>
          <a:p>
            <a:r>
              <a:rPr lang="en-US" altLang="en-US" dirty="0" smtClean="0"/>
              <a:t>Be prepared to share your questions with the rest of the group.</a:t>
            </a:r>
          </a:p>
          <a:p>
            <a:endParaRPr lang="en-US" altLang="en-US" dirty="0" smtClean="0"/>
          </a:p>
          <a:p>
            <a:r>
              <a:rPr lang="en-US" altLang="en-US" dirty="0" smtClean="0"/>
              <a:t>Refer</a:t>
            </a:r>
            <a:r>
              <a:rPr lang="en-US" altLang="en-US" baseline="0" dirty="0" smtClean="0"/>
              <a:t> participants to the workbook for additional information on developing text-dependent questions. Highlight the basic information, “typical text dependent questions . . . . and talk about bulleted items.</a:t>
            </a:r>
          </a:p>
          <a:p>
            <a:endParaRPr lang="en-US" altLang="en-US" baseline="0" dirty="0" smtClean="0"/>
          </a:p>
          <a:p>
            <a:r>
              <a:rPr lang="en-US" altLang="en-US" baseline="0" dirty="0" smtClean="0"/>
              <a:t>You may wish to have participants evaluate their questions using the Checklist for Evaluating Questions Quality in the workbook.</a:t>
            </a:r>
            <a:endParaRPr lang="en-US" altLang="en-US" dirty="0" smtClean="0"/>
          </a:p>
          <a:p>
            <a:endParaRPr lang="en-US" altLang="en-US" dirty="0" smtClean="0"/>
          </a:p>
          <a:p>
            <a:endParaRPr lang="en-US" altLang="en-US" dirty="0" smtClean="0"/>
          </a:p>
          <a:p>
            <a:pPr marL="4802" lvl="1">
              <a:lnSpc>
                <a:spcPct val="120000"/>
              </a:lnSpc>
              <a:spcAft>
                <a:spcPts val="605"/>
              </a:spcAft>
            </a:pPr>
            <a:endParaRPr lang="en-US" altLang="en-US" dirty="0" smtClean="0"/>
          </a:p>
          <a:p>
            <a:pPr marL="4802" lvl="1">
              <a:lnSpc>
                <a:spcPct val="120000"/>
              </a:lnSpc>
              <a:spcAft>
                <a:spcPts val="605"/>
              </a:spcAft>
            </a:pPr>
            <a:endParaRPr lang="en-US" altLang="en-US" dirty="0" smtClean="0"/>
          </a:p>
          <a:p>
            <a:endParaRPr lang="en-US" altLang="en-US" dirty="0" smtClean="0"/>
          </a:p>
          <a:p>
            <a:endParaRPr lang="en-US" altLang="en-US" b="1" dirty="0" smtClean="0"/>
          </a:p>
          <a:p>
            <a:endParaRPr lang="en-US" altLang="en-US" dirty="0" smtClean="0"/>
          </a:p>
        </p:txBody>
      </p:sp>
      <p:sp>
        <p:nvSpPr>
          <p:cNvPr id="180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1B10BAC8-3495-426F-8D60-225CE2992715}" type="slidenum">
              <a:rPr lang="en-US" altLang="en-US" sz="1200">
                <a:latin typeface="Times" pitchFamily="18" charset="0"/>
              </a:rPr>
              <a:pPr/>
              <a:t>71</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t>Key Points</a:t>
            </a:r>
          </a:p>
          <a:p>
            <a:pPr>
              <a:defRPr/>
            </a:pPr>
            <a:endParaRPr lang="en-US" altLang="en-US" b="0" dirty="0" smtClean="0"/>
          </a:p>
          <a:p>
            <a:pPr>
              <a:defRPr/>
            </a:pPr>
            <a:r>
              <a:rPr lang="en-US" altLang="en-US" b="0" dirty="0" smtClean="0"/>
              <a:t>We spent a short time writing</a:t>
            </a:r>
            <a:r>
              <a:rPr lang="en-US" altLang="en-US" b="0" baseline="0" dirty="0" smtClean="0"/>
              <a:t> text-dependent questions when we worked together. However, there is much more to writing these types of questions than just stating, according to the passage or the author. </a:t>
            </a:r>
            <a:r>
              <a:rPr lang="en-US" altLang="en-US" b="0" dirty="0" smtClean="0"/>
              <a:t>To assist you in developing</a:t>
            </a:r>
            <a:r>
              <a:rPr lang="en-US" altLang="en-US" b="0" baseline="0" dirty="0" smtClean="0"/>
              <a:t> text-dependent questions, you may wish to use sentence frames/starters on pages 25-30. These are organized by reading standard.</a:t>
            </a:r>
            <a:endParaRPr lang="en-US" altLang="en-US" b="0" dirty="0" smtClean="0"/>
          </a:p>
        </p:txBody>
      </p:sp>
      <p:sp>
        <p:nvSpPr>
          <p:cNvPr id="178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41758CE9-FD1E-4635-A5D3-BCDA0D0B5752}" type="slidenum">
              <a:rPr lang="en-US" altLang="en-US" sz="1200">
                <a:latin typeface="Times" pitchFamily="18" charset="0"/>
              </a:rPr>
              <a:pPr/>
              <a:t>72</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Discuss how students build knowledge through reading and writing. Emphasize the importance of having students read and write about more than just literary works. Discuss the need to include a wide range of nonfiction texts that reflect what students will be expected to interact with in real-life situations, at home, in the workplace, and in higher education and training.</a:t>
            </a:r>
          </a:p>
        </p:txBody>
      </p:sp>
      <p:sp>
        <p:nvSpPr>
          <p:cNvPr id="182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C6B2B622-CC68-4578-86AB-DDE983459725}" type="slidenum">
              <a:rPr lang="en-US" altLang="en-US" sz="1200">
                <a:latin typeface="Times" pitchFamily="18" charset="0"/>
              </a:rPr>
              <a:pPr/>
              <a:t>73</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panose="02020603050405020304" pitchFamily="18" charset="0"/>
                <a:cs typeface="Times" panose="02020603050405020304" pitchFamily="18" charset="0"/>
              </a:rPr>
              <a:t>Key Points</a:t>
            </a:r>
          </a:p>
          <a:p>
            <a:endParaRPr lang="en-US" altLang="en-US" b="1" dirty="0" smtClean="0">
              <a:latin typeface="Times" panose="02020603050405020304" pitchFamily="18" charset="0"/>
              <a:cs typeface="Times" panose="02020603050405020304" pitchFamily="18" charset="0"/>
            </a:endParaRPr>
          </a:p>
          <a:p>
            <a:r>
              <a:rPr lang="en-US" altLang="en-US" dirty="0" smtClean="0">
                <a:latin typeface="Times" panose="02020603050405020304" pitchFamily="18" charset="0"/>
                <a:cs typeface="Times" panose="02020603050405020304" pitchFamily="18" charset="0"/>
              </a:rPr>
              <a:t>Review the bullet points on the implications of how using content-rich nonfiction is useful in the </a:t>
            </a:r>
            <a:r>
              <a:rPr lang="en-US" altLang="en-US" smtClean="0">
                <a:latin typeface="Times" panose="02020603050405020304" pitchFamily="18" charset="0"/>
                <a:cs typeface="Times" panose="02020603050405020304" pitchFamily="18" charset="0"/>
              </a:rPr>
              <a:t>classroom.</a:t>
            </a:r>
            <a:endParaRPr lang="en-US" altLang="en-US" dirty="0" smtClean="0">
              <a:latin typeface="Times" panose="02020603050405020304" pitchFamily="18" charset="0"/>
              <a:cs typeface="Times" panose="02020603050405020304" pitchFamily="18" charset="0"/>
            </a:endParaRPr>
          </a:p>
          <a:p>
            <a:pPr marL="171450" indent="-171450">
              <a:lnSpc>
                <a:spcPct val="120000"/>
              </a:lnSpc>
              <a:buFont typeface="Arial" panose="020B0604020202020204" pitchFamily="34" charset="0"/>
              <a:buChar char="•"/>
            </a:pPr>
            <a:r>
              <a:rPr lang="en-US" altLang="en-US" sz="1200" dirty="0" smtClean="0">
                <a:solidFill>
                  <a:srgbClr val="000000"/>
                </a:solidFill>
                <a:latin typeface="Times" panose="02020603050405020304" pitchFamily="18" charset="0"/>
                <a:cs typeface="Times" panose="02020603050405020304" pitchFamily="18" charset="0"/>
              </a:rPr>
              <a:t>Focus on content-rich informational texts—texts worth reading and rereading—in curriculum.</a:t>
            </a:r>
          </a:p>
          <a:p>
            <a:pPr marL="171450" indent="-171450">
              <a:lnSpc>
                <a:spcPct val="120000"/>
              </a:lnSpc>
              <a:buFont typeface="Arial" panose="020B0604020202020204" pitchFamily="34" charset="0"/>
              <a:buChar char="•"/>
            </a:pPr>
            <a:r>
              <a:rPr lang="en-US" altLang="en-US" sz="1200" dirty="0" smtClean="0">
                <a:solidFill>
                  <a:srgbClr val="000000"/>
                </a:solidFill>
                <a:latin typeface="Times" panose="02020603050405020304" pitchFamily="18" charset="0"/>
                <a:cs typeface="Times" panose="02020603050405020304" pitchFamily="18" charset="0"/>
              </a:rPr>
              <a:t>Provide coherent selections of strategically sequenced texts so that students can build knowledge about a topic.</a:t>
            </a:r>
          </a:p>
          <a:p>
            <a:pPr marL="171450" indent="-171450">
              <a:lnSpc>
                <a:spcPct val="120000"/>
              </a:lnSpc>
              <a:buFont typeface="Arial" panose="020B0604020202020204" pitchFamily="34" charset="0"/>
              <a:buChar char="•"/>
            </a:pPr>
            <a:r>
              <a:rPr lang="en-US" altLang="en-US" sz="1200" dirty="0" smtClean="0">
                <a:latin typeface="Times" panose="02020603050405020304" pitchFamily="18" charset="0"/>
                <a:cs typeface="Times" panose="02020603050405020304" pitchFamily="18" charset="0"/>
              </a:rPr>
              <a:t>Gear writing toward informational, procedural or argumentative tasks rather than personal narration.</a:t>
            </a:r>
          </a:p>
          <a:p>
            <a:pPr marL="171450" indent="-171450">
              <a:lnSpc>
                <a:spcPct val="120000"/>
              </a:lnSpc>
              <a:buFont typeface="Arial" panose="020B0604020202020204" pitchFamily="34" charset="0"/>
              <a:buChar char="•"/>
            </a:pPr>
            <a:r>
              <a:rPr lang="en-US" altLang="en-US" sz="1200" i="1" dirty="0" smtClean="0">
                <a:latin typeface="Times" panose="02020603050405020304" pitchFamily="18" charset="0"/>
                <a:cs typeface="Times" panose="02020603050405020304" pitchFamily="18" charset="0"/>
              </a:rPr>
              <a:t>Always</a:t>
            </a:r>
            <a:r>
              <a:rPr lang="en-US" altLang="en-US" sz="1200" dirty="0" smtClean="0">
                <a:latin typeface="Times" panose="02020603050405020304" pitchFamily="18" charset="0"/>
                <a:cs typeface="Times" panose="02020603050405020304" pitchFamily="18" charset="0"/>
              </a:rPr>
              <a:t> demand evidence in student writing.</a:t>
            </a:r>
          </a:p>
          <a:p>
            <a:pPr marL="171450" indent="-171450">
              <a:lnSpc>
                <a:spcPct val="120000"/>
              </a:lnSpc>
              <a:buFont typeface="Arial" panose="020B0604020202020204" pitchFamily="34" charset="0"/>
              <a:buChar char="•"/>
            </a:pPr>
            <a:r>
              <a:rPr lang="en-US" altLang="en-US" sz="1200" dirty="0" smtClean="0">
                <a:latin typeface="Times" panose="02020603050405020304" pitchFamily="18" charset="0"/>
                <a:cs typeface="Times" panose="02020603050405020304" pitchFamily="18" charset="0"/>
              </a:rPr>
              <a:t>Include conducting short research projects to answer a question, drawing on several sources.</a:t>
            </a:r>
          </a:p>
          <a:p>
            <a:endParaRPr lang="en-US" altLang="en-US" dirty="0" smtClean="0"/>
          </a:p>
          <a:p>
            <a:endParaRPr lang="en-US" altLang="en-US" dirty="0" smtClean="0"/>
          </a:p>
        </p:txBody>
      </p:sp>
      <p:sp>
        <p:nvSpPr>
          <p:cNvPr id="183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1F7F5225-AAD6-4925-A828-D8C035D502CE}" type="slidenum">
              <a:rPr lang="en-US" altLang="en-US" sz="1200">
                <a:latin typeface="Times" pitchFamily="18" charset="0"/>
              </a:rPr>
              <a:pPr/>
              <a:t>74</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r>
              <a:rPr lang="en-US" altLang="en-US" dirty="0" smtClean="0"/>
              <a:t>Everyone love</a:t>
            </a:r>
            <a:r>
              <a:rPr lang="en-US" altLang="en-US" baseline="0" dirty="0" smtClean="0"/>
              <a:t> the Newsela website and all of things that it was able to do. Remember, to get the maximum from the site, you need to register first.</a:t>
            </a:r>
          </a:p>
          <a:p>
            <a:endParaRPr lang="en-US" altLang="en-US" baseline="0" dirty="0" smtClean="0"/>
          </a:p>
          <a:p>
            <a:r>
              <a:rPr lang="en-US" altLang="en-US" baseline="0" dirty="0" smtClean="0"/>
              <a:t>However, there were many requests for additional sites from the World Wide Web where instructors could obtain free fiction and nonfiction materials that would be usable in the adult education classroom. It’s hard to come up with just a couple, so let’s look at more sites, all free, that you can share with your instructors.</a:t>
            </a:r>
          </a:p>
          <a:p>
            <a:endParaRPr lang="en-US" altLang="en-US" baseline="0" dirty="0" smtClean="0"/>
          </a:p>
        </p:txBody>
      </p:sp>
      <p:sp>
        <p:nvSpPr>
          <p:cNvPr id="182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C6B2B622-CC68-4578-86AB-DDE983459725}" type="slidenum">
              <a:rPr lang="en-US" altLang="en-US" sz="1200">
                <a:latin typeface="Times" pitchFamily="18" charset="0"/>
              </a:rPr>
              <a:pPr/>
              <a:t>75</a:t>
            </a:fld>
            <a:endParaRPr lang="en-US" altLang="en-US" sz="1200" dirty="0">
              <a:latin typeface="Times" pitchFamily="18" charset="0"/>
            </a:endParaRPr>
          </a:p>
        </p:txBody>
      </p:sp>
      <p:sp>
        <p:nvSpPr>
          <p:cNvPr id="2" name="Footer Placeholder 1"/>
          <p:cNvSpPr>
            <a:spLocks noGrp="1"/>
          </p:cNvSpPr>
          <p:nvPr>
            <p:ph type="ftr" sz="quarter" idx="10"/>
          </p:nvPr>
        </p:nvSpPr>
        <p:spPr/>
        <p:txBody>
          <a:bodyPr/>
          <a:lstStyle/>
          <a:p>
            <a:pPr>
              <a:defRPr/>
            </a:pPr>
            <a:r>
              <a:rPr lang="en-US" smtClean="0"/>
              <a:t>Florida IPDAE</a:t>
            </a: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r>
              <a:rPr lang="en-US" altLang="en-US" dirty="0" smtClean="0"/>
              <a:t>This discussion is designed to provide participants with an opportunity to reflect upon each of the key shifts that have been discussed and their implications for classroom practice in their programs. It is meant to be a summative activity.</a:t>
            </a:r>
          </a:p>
          <a:p>
            <a:r>
              <a:rPr lang="en-US" altLang="en-US" b="1" dirty="0" smtClean="0"/>
              <a:t>Approximate Time: </a:t>
            </a:r>
            <a:r>
              <a:rPr lang="en-US" altLang="en-US" dirty="0" smtClean="0"/>
              <a:t>This discussion requires approximately 20 – 30 minutes.</a:t>
            </a:r>
          </a:p>
          <a:p>
            <a:r>
              <a:rPr lang="en-US" altLang="en-US" b="1" dirty="0" smtClean="0"/>
              <a:t>Materials:</a:t>
            </a:r>
            <a:endParaRPr lang="en-US" altLang="en-US" dirty="0" smtClean="0"/>
          </a:p>
          <a:p>
            <a:r>
              <a:rPr lang="en-US" altLang="en-US" i="1" dirty="0" smtClean="0"/>
              <a:t>Description of the ELA/Literacy Shifts</a:t>
            </a:r>
            <a:endParaRPr lang="en-US" altLang="en-US" dirty="0" smtClean="0"/>
          </a:p>
          <a:p>
            <a:r>
              <a:rPr lang="en-US" altLang="en-US" i="1" dirty="0" smtClean="0"/>
              <a:t>Processing the Shifts </a:t>
            </a:r>
            <a:endParaRPr lang="en-US" altLang="en-US" dirty="0" smtClean="0"/>
          </a:p>
          <a:p>
            <a:r>
              <a:rPr lang="en-US" altLang="en-US" b="1" dirty="0" smtClean="0"/>
              <a:t>Directions: </a:t>
            </a:r>
            <a:endParaRPr lang="en-US" altLang="en-US" dirty="0" smtClean="0"/>
          </a:p>
          <a:p>
            <a:r>
              <a:rPr lang="en-US" altLang="en-US" dirty="0" smtClean="0"/>
              <a:t>Read the </a:t>
            </a:r>
            <a:r>
              <a:rPr lang="en-US" altLang="en-US" i="1" dirty="0" smtClean="0"/>
              <a:t>Description of the ELA/Literacy Shifts</a:t>
            </a:r>
            <a:r>
              <a:rPr lang="en-US" altLang="en-US" dirty="0" smtClean="0"/>
              <a:t> handout.  </a:t>
            </a:r>
          </a:p>
          <a:p>
            <a:r>
              <a:rPr lang="en-US" altLang="en-US" dirty="0" smtClean="0"/>
              <a:t>Allow 10 – 15 minutes of independent work time for participants to consider what each shift means, and the perceived challenges and opportunities presented by each shift to their programs. Participants should also incorporate ideas from the presentation materials on the three shifts.</a:t>
            </a:r>
          </a:p>
          <a:p>
            <a:r>
              <a:rPr lang="en-US" altLang="en-US" dirty="0" smtClean="0"/>
              <a:t>Participants are to record their thoughts on the </a:t>
            </a:r>
            <a:r>
              <a:rPr lang="en-US" altLang="en-US" i="1" dirty="0" smtClean="0"/>
              <a:t>Processing the Shifts</a:t>
            </a:r>
            <a:r>
              <a:rPr lang="en-US" altLang="en-US" dirty="0" smtClean="0"/>
              <a:t> handout. </a:t>
            </a:r>
          </a:p>
          <a:p>
            <a:r>
              <a:rPr lang="en-US" altLang="en-US" dirty="0" smtClean="0"/>
              <a:t>The facilitator will lead a discussion to share and record collective opportunities and challenges presented by the shifts.  The discussion can be conducted in large group or small group settings.</a:t>
            </a:r>
          </a:p>
        </p:txBody>
      </p:sp>
      <p:sp>
        <p:nvSpPr>
          <p:cNvPr id="188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481B03A5-8D21-4E79-8C48-5524781D5966}" type="slidenum">
              <a:rPr lang="en-US" altLang="en-US" sz="1200">
                <a:latin typeface="Times" pitchFamily="18" charset="0"/>
              </a:rPr>
              <a:pPr/>
              <a:t>76</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Remember, when</a:t>
            </a:r>
            <a:r>
              <a:rPr lang="en-US" altLang="en-US" baseline="0" dirty="0" smtClean="0"/>
              <a:t> looking at implementing the new ABE standards for ELA, it all comes down to texts worth reading, questions worth answering, and work worth doing.</a:t>
            </a:r>
            <a:endParaRPr lang="en-US" altLang="en-US" dirty="0" smtClean="0"/>
          </a:p>
          <a:p>
            <a:endParaRPr lang="en-US" altLang="en-US" b="1" dirty="0" smtClean="0"/>
          </a:p>
          <a:p>
            <a:endParaRPr lang="en-US" altLang="en-US" b="1" dirty="0" smtClean="0"/>
          </a:p>
          <a:p>
            <a:endParaRPr lang="en-US" altLang="en-US" b="1" dirty="0" smtClean="0"/>
          </a:p>
          <a:p>
            <a:endParaRPr lang="en-US" altLang="en-US" dirty="0" smtClean="0"/>
          </a:p>
        </p:txBody>
      </p:sp>
      <p:sp>
        <p:nvSpPr>
          <p:cNvPr id="189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26B31B39-5A3D-474B-AAB3-E2DE5336ECD5}" type="slidenum">
              <a:rPr lang="en-US" altLang="en-US" sz="1200">
                <a:latin typeface="Times" pitchFamily="18" charset="0"/>
              </a:rPr>
              <a:pPr/>
              <a:t>77</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mtClean="0"/>
              <a:t>After debriefing the activity, complete the final few slides as a summarization of the three major shifts.</a:t>
            </a:r>
          </a:p>
          <a:p>
            <a:pPr algn="l"/>
            <a:r>
              <a:rPr lang="en-US" altLang="en-US" smtClean="0"/>
              <a:t>Reinforce </a:t>
            </a:r>
            <a:r>
              <a:rPr lang="en-US" altLang="en-US" dirty="0" smtClean="0"/>
              <a:t>that</a:t>
            </a:r>
            <a:r>
              <a:rPr lang="en-US" altLang="en-US" baseline="0" dirty="0" smtClean="0"/>
              <a:t> the standards throughout ELA connect across the different areas of reading, writing, speaking and listening, and language. For example, the reading anchor standard that incorporates reading closely connects to the writing standard of drawing evidence from texts to the speaking and listening standard of persuasive conversation about a specific topic. Then of course, there is the language standard of applying standard English conventions. It is indeed all connected!</a:t>
            </a:r>
            <a:endParaRPr lang="en-US" altLang="en-US" dirty="0" smtClean="0"/>
          </a:p>
        </p:txBody>
      </p:sp>
      <p:sp>
        <p:nvSpPr>
          <p:cNvPr id="200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04EDCA15-B1F2-4212-9073-ED1629126771}" type="slidenum">
              <a:rPr lang="en-US" altLang="en-US" sz="1200">
                <a:latin typeface="Times" pitchFamily="18" charset="0"/>
              </a:rPr>
              <a:pPr/>
              <a:t>78</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Provide the opportunity for each participant to reflect and/or share one comment on the workshop and the movement towards standards-based education.</a:t>
            </a:r>
          </a:p>
          <a:p>
            <a:endParaRPr lang="en-US" altLang="en-US" dirty="0" smtClean="0"/>
          </a:p>
        </p:txBody>
      </p:sp>
      <p:sp>
        <p:nvSpPr>
          <p:cNvPr id="203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B9A5DEF6-0525-445A-AED3-D2FFF775189D}" type="slidenum">
              <a:rPr lang="en-US" altLang="en-US" sz="1200">
                <a:latin typeface="Times" pitchFamily="18" charset="0"/>
              </a:rPr>
              <a:pPr/>
              <a:t>79</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Before we dig into the ELA standards for our ABE programs, let’s look at the “Big” Picture of standards-based education.</a:t>
            </a:r>
          </a:p>
        </p:txBody>
      </p:sp>
      <p:sp>
        <p:nvSpPr>
          <p:cNvPr id="1228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FE69F0C0-E54F-48D6-8311-6A75E1D53E03}" type="slidenum">
              <a:rPr lang="en-US" altLang="en-US" sz="1200">
                <a:latin typeface="Times" pitchFamily="18" charset="0"/>
              </a:rPr>
              <a:pPr/>
              <a:t>8</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Key Points</a:t>
            </a:r>
          </a:p>
          <a:p>
            <a:endParaRPr lang="en-US" altLang="en-US" dirty="0"/>
          </a:p>
          <a:p>
            <a:r>
              <a:rPr lang="en-US" altLang="en-US" dirty="0"/>
              <a:t>Animations to point out where to find more resources</a:t>
            </a:r>
            <a:r>
              <a:rPr lang="en-US" altLang="en-US" dirty="0" smtClean="0"/>
              <a:t>. Include </a:t>
            </a:r>
            <a:r>
              <a:rPr lang="en-US" altLang="en-US" smtClean="0"/>
              <a:t>the additional resources </a:t>
            </a:r>
            <a:r>
              <a:rPr lang="en-US" altLang="en-US" dirty="0" smtClean="0"/>
              <a:t>included</a:t>
            </a:r>
            <a:r>
              <a:rPr lang="en-US" altLang="en-US" baseline="0" dirty="0" smtClean="0"/>
              <a:t> in the training.</a:t>
            </a:r>
            <a:endParaRPr lang="en-US" altLang="en-US" dirty="0"/>
          </a:p>
        </p:txBody>
      </p:sp>
      <p:sp>
        <p:nvSpPr>
          <p:cNvPr id="4" name="Date Placeholder 3"/>
          <p:cNvSpPr>
            <a:spLocks noGrp="1"/>
          </p:cNvSpPr>
          <p:nvPr>
            <p:ph type="dt" idx="10"/>
          </p:nvPr>
        </p:nvSpPr>
        <p:spPr/>
        <p:txBody>
          <a:bodyPr/>
          <a:lstStyle/>
          <a:p>
            <a:pPr>
              <a:defRPr/>
            </a:pPr>
            <a:r>
              <a:rPr lang="en-US" smtClean="0"/>
              <a:t>2018</a:t>
            </a:r>
            <a:endParaRPr lang="en-US" dirty="0"/>
          </a:p>
        </p:txBody>
      </p:sp>
      <p:sp>
        <p:nvSpPr>
          <p:cNvPr id="3" name="Slide Number Placeholder 2"/>
          <p:cNvSpPr>
            <a:spLocks noGrp="1"/>
          </p:cNvSpPr>
          <p:nvPr>
            <p:ph type="sldNum" sz="quarter" idx="13"/>
          </p:nvPr>
        </p:nvSpPr>
        <p:spPr/>
        <p:txBody>
          <a:bodyPr/>
          <a:lstStyle/>
          <a:p>
            <a:pPr>
              <a:defRPr/>
            </a:pPr>
            <a:fld id="{8D1E2E49-F270-4491-ADF2-4F8BBB0C4E26}" type="slidenum">
              <a:rPr lang="en-US" smtClean="0"/>
              <a:pPr>
                <a:defRPr/>
              </a:pPr>
              <a:t>80</a:t>
            </a:fld>
            <a:endParaRPr lang="en-US" dirty="0"/>
          </a:p>
        </p:txBody>
      </p:sp>
      <p:sp>
        <p:nvSpPr>
          <p:cNvPr id="5" name="Header Placeholder 4"/>
          <p:cNvSpPr>
            <a:spLocks noGrp="1"/>
          </p:cNvSpPr>
          <p:nvPr>
            <p:ph type="hdr" sz="quarter" idx="14"/>
          </p:nvPr>
        </p:nvSpPr>
        <p:spPr/>
        <p:txBody>
          <a:bodyPr/>
          <a:lstStyle/>
          <a:p>
            <a:r>
              <a:rPr lang="en-US" smtClean="0"/>
              <a:t>Getting to the Core</a:t>
            </a:r>
            <a:endParaRPr lang="en-US" dirty="0"/>
          </a:p>
        </p:txBody>
      </p:sp>
      <p:sp>
        <p:nvSpPr>
          <p:cNvPr id="9" name="Footer Placeholder 3"/>
          <p:cNvSpPr>
            <a:spLocks noGrp="1"/>
          </p:cNvSpPr>
          <p:nvPr>
            <p:ph type="ftr" sz="quarter" idx="4"/>
          </p:nvPr>
        </p:nvSpPr>
        <p:spPr>
          <a:xfrm>
            <a:off x="0" y="8893003"/>
            <a:ext cx="3067374" cy="468474"/>
          </a:xfrm>
        </p:spPr>
        <p:txBody>
          <a:bodyPr/>
          <a:lstStyle/>
          <a:p>
            <a:pPr>
              <a:defRPr/>
            </a:pPr>
            <a:r>
              <a:rPr lang="en-US" dirty="0"/>
              <a:t>Florida IPDAE</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5" name="Slide Number Placeholder 3"/>
          <p:cNvSpPr>
            <a:spLocks noGrp="1"/>
          </p:cNvSpPr>
          <p:nvPr>
            <p:ph type="sldNum" sz="quarter" idx="5"/>
          </p:nvPr>
        </p:nvSpPr>
        <p:spPr>
          <a:xfrm>
            <a:off x="4008100" y="8893003"/>
            <a:ext cx="3067374" cy="4684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81</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r>
              <a:rPr lang="en-US" altLang="en-US" b="1" dirty="0" smtClean="0"/>
              <a:t>Key Points</a:t>
            </a:r>
          </a:p>
          <a:p>
            <a:endParaRPr lang="en-US" altLang="en-US" dirty="0" smtClean="0"/>
          </a:p>
          <a:p>
            <a:r>
              <a:rPr lang="en-US" altLang="en-US" dirty="0" smtClean="0"/>
              <a:t>Reinforce that implementing a standards-based education</a:t>
            </a:r>
            <a:r>
              <a:rPr lang="en-US" altLang="en-US" baseline="0" dirty="0" smtClean="0"/>
              <a:t> is one that is always under construction!</a:t>
            </a:r>
            <a:endParaRPr lang="en-US" dirty="0"/>
          </a:p>
        </p:txBody>
      </p:sp>
      <p:sp>
        <p:nvSpPr>
          <p:cNvPr id="3" name="Date Placeholder 2"/>
          <p:cNvSpPr>
            <a:spLocks noGrp="1"/>
          </p:cNvSpPr>
          <p:nvPr>
            <p:ph type="dt" idx="11"/>
          </p:nvPr>
        </p:nvSpPr>
        <p:spPr/>
        <p:txBody>
          <a:bodyPr/>
          <a:lstStyle/>
          <a:p>
            <a:pPr>
              <a:defRPr/>
            </a:pPr>
            <a:r>
              <a:rPr lang="en-US" smtClean="0"/>
              <a:t>2018</a:t>
            </a:r>
            <a:endParaRPr lang="en-US" dirty="0"/>
          </a:p>
        </p:txBody>
      </p:sp>
      <p:sp>
        <p:nvSpPr>
          <p:cNvPr id="4" name="Footer Placeholder 3"/>
          <p:cNvSpPr>
            <a:spLocks noGrp="1"/>
          </p:cNvSpPr>
          <p:nvPr>
            <p:ph type="ftr" sz="quarter" idx="12"/>
          </p:nvPr>
        </p:nvSpPr>
        <p:spPr/>
        <p:txBody>
          <a:bodyPr/>
          <a:lstStyle/>
          <a:p>
            <a:pPr>
              <a:defRPr/>
            </a:pPr>
            <a:r>
              <a:rPr lang="en-US" smtClean="0"/>
              <a:t>Florida IPDAE</a:t>
            </a:r>
            <a:endParaRPr lang="en-US" dirty="0"/>
          </a:p>
        </p:txBody>
      </p:sp>
      <p:sp>
        <p:nvSpPr>
          <p:cNvPr id="6" name="Header Placeholder 5"/>
          <p:cNvSpPr>
            <a:spLocks noGrp="1"/>
          </p:cNvSpPr>
          <p:nvPr>
            <p:ph type="hdr" sz="quarter" idx="13"/>
          </p:nvPr>
        </p:nvSpPr>
        <p:spPr/>
        <p:txBody>
          <a:bodyPr/>
          <a:lstStyle/>
          <a:p>
            <a:r>
              <a:rPr lang="en-US" smtClean="0"/>
              <a:t>Getting to the Core</a:t>
            </a:r>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A8C200-9146-2E47-BE29-58F523586F58}" type="slidenum">
              <a:rPr lang="en-US" smtClean="0"/>
              <a:t>82</a:t>
            </a:fld>
            <a:endParaRPr lang="en-US" dirty="0"/>
          </a:p>
        </p:txBody>
      </p:sp>
      <p:sp>
        <p:nvSpPr>
          <p:cNvPr id="5" name="Header Placeholder 3"/>
          <p:cNvSpPr>
            <a:spLocks noGrp="1"/>
          </p:cNvSpPr>
          <p:nvPr>
            <p:ph type="hdr" sz="quarter"/>
          </p:nvPr>
        </p:nvSpPr>
        <p:spPr>
          <a:xfrm>
            <a:off x="1" y="1"/>
            <a:ext cx="3501189" cy="468313"/>
          </a:xfrm>
          <a:prstGeom prst="rect">
            <a:avLst/>
          </a:prstGeom>
        </p:spPr>
        <p:txBody>
          <a:bodyPr/>
          <a:lstStyle/>
          <a:p>
            <a:r>
              <a:rPr lang="en-US" smtClean="0"/>
              <a:t>Getting to the Core</a:t>
            </a:r>
            <a:endParaRPr lang="en-US" dirty="0"/>
          </a:p>
        </p:txBody>
      </p:sp>
      <p:sp>
        <p:nvSpPr>
          <p:cNvPr id="6" name="Rectangle 3"/>
          <p:cNvSpPr>
            <a:spLocks noGrp="1" noChangeArrowheads="1"/>
          </p:cNvSpPr>
          <p:nvPr>
            <p:ph type="dt" sz="quarter" idx="1"/>
          </p:nvPr>
        </p:nvSpPr>
        <p:spPr bwMode="auto">
          <a:xfrm>
            <a:off x="4008439" y="1"/>
            <a:ext cx="3067050" cy="46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27" indent="-285703" eaLnBrk="0" hangingPunct="0">
              <a:spcBef>
                <a:spcPct val="30000"/>
              </a:spcBef>
              <a:defRPr sz="1200">
                <a:solidFill>
                  <a:schemeClr val="tx1"/>
                </a:solidFill>
                <a:latin typeface="Calibri" pitchFamily="34" charset="0"/>
                <a:ea typeface="MS PGothic" pitchFamily="34" charset="-128"/>
              </a:defRPr>
            </a:lvl2pPr>
            <a:lvl3pPr marL="1142809" indent="-228561" eaLnBrk="0" hangingPunct="0">
              <a:spcBef>
                <a:spcPct val="30000"/>
              </a:spcBef>
              <a:defRPr sz="1200">
                <a:solidFill>
                  <a:schemeClr val="tx1"/>
                </a:solidFill>
                <a:latin typeface="Calibri" pitchFamily="34" charset="0"/>
                <a:ea typeface="MS PGothic" pitchFamily="34" charset="-128"/>
              </a:defRPr>
            </a:lvl3pPr>
            <a:lvl4pPr marL="1599933" indent="-228561" eaLnBrk="0" hangingPunct="0">
              <a:spcBef>
                <a:spcPct val="30000"/>
              </a:spcBef>
              <a:defRPr sz="1200">
                <a:solidFill>
                  <a:schemeClr val="tx1"/>
                </a:solidFill>
                <a:latin typeface="Calibri" pitchFamily="34" charset="0"/>
                <a:ea typeface="MS PGothic" pitchFamily="34" charset="-128"/>
              </a:defRPr>
            </a:lvl4pPr>
            <a:lvl5pPr marL="2057057" indent="-228561" eaLnBrk="0" hangingPunct="0">
              <a:spcBef>
                <a:spcPct val="30000"/>
              </a:spcBef>
              <a:defRPr sz="1200">
                <a:solidFill>
                  <a:schemeClr val="tx1"/>
                </a:solidFill>
                <a:latin typeface="Calibri" pitchFamily="34" charset="0"/>
                <a:ea typeface="MS PGothic" pitchFamily="34" charset="-128"/>
              </a:defRPr>
            </a:lvl5pPr>
            <a:lvl6pPr marL="2514181" indent="-228561" defTabSz="457124"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305" indent="-228561" defTabSz="457124"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429" indent="-228561" defTabSz="457124"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553" indent="-228561" defTabSz="457124"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r>
              <a:rPr lang="en-US" altLang="en-US" smtClean="0"/>
              <a:t>2018</a:t>
            </a:r>
            <a:endParaRPr lang="en-US" altLang="en-US" dirty="0"/>
          </a:p>
        </p:txBody>
      </p:sp>
      <p:sp>
        <p:nvSpPr>
          <p:cNvPr id="7" name="Footer Placeholder 5"/>
          <p:cNvSpPr>
            <a:spLocks noGrp="1"/>
          </p:cNvSpPr>
          <p:nvPr>
            <p:ph type="ftr" sz="quarter" idx="4"/>
          </p:nvPr>
        </p:nvSpPr>
        <p:spPr>
          <a:xfrm>
            <a:off x="1" y="8893177"/>
            <a:ext cx="3067050" cy="468313"/>
          </a:xfrm>
        </p:spPr>
        <p:txBody>
          <a:bodyPr/>
          <a:lstStyle/>
          <a:p>
            <a:pPr>
              <a:defRPr/>
            </a:pPr>
            <a:r>
              <a:rPr lang="en-US" dirty="0"/>
              <a:t>Florida IPDAE</a:t>
            </a:r>
          </a:p>
        </p:txBody>
      </p:sp>
    </p:spTree>
    <p:extLst>
      <p:ext uri="{BB962C8B-B14F-4D97-AF65-F5344CB8AC3E}">
        <p14:creationId xmlns:p14="http://schemas.microsoft.com/office/powerpoint/2010/main" val="24212971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98A76BC1-6555-4073-B758-29315AD5ADFB}" type="slidenum">
              <a:rPr lang="en-US" altLang="en-US" sz="1200">
                <a:latin typeface="Times" pitchFamily="18" charset="0"/>
              </a:rPr>
              <a:pPr/>
              <a:t>83</a:t>
            </a:fld>
            <a:endParaRPr lang="en-US" altLang="en-US" sz="1200" dirty="0">
              <a:latin typeface="Times" pitchFamily="18" charset="0"/>
            </a:endParaRPr>
          </a:p>
        </p:txBody>
      </p:sp>
      <p:sp>
        <p:nvSpPr>
          <p:cNvPr id="2" name="Notes Placeholder 1"/>
          <p:cNvSpPr>
            <a:spLocks noGrp="1"/>
          </p:cNvSpPr>
          <p:nvPr>
            <p:ph type="body" sz="quarter" idx="10"/>
          </p:nvPr>
        </p:nvSpPr>
        <p:spPr/>
        <p:txBody>
          <a:bodyPr/>
          <a:lstStyle/>
          <a:p>
            <a:endParaRPr lang="en-US" dirty="0"/>
          </a:p>
        </p:txBody>
      </p:sp>
      <p:sp>
        <p:nvSpPr>
          <p:cNvPr id="3" name="Date Placeholder 2"/>
          <p:cNvSpPr>
            <a:spLocks noGrp="1"/>
          </p:cNvSpPr>
          <p:nvPr>
            <p:ph type="dt" idx="11"/>
          </p:nvPr>
        </p:nvSpPr>
        <p:spPr/>
        <p:txBody>
          <a:bodyPr/>
          <a:lstStyle/>
          <a:p>
            <a:pPr>
              <a:defRPr/>
            </a:pPr>
            <a:r>
              <a:rPr lang="en-US" smtClean="0"/>
              <a:t>2018</a:t>
            </a:r>
            <a:endParaRPr lang="en-US" dirty="0"/>
          </a:p>
        </p:txBody>
      </p:sp>
      <p:sp>
        <p:nvSpPr>
          <p:cNvPr id="4" name="Footer Placeholder 3"/>
          <p:cNvSpPr>
            <a:spLocks noGrp="1"/>
          </p:cNvSpPr>
          <p:nvPr>
            <p:ph type="ftr" sz="quarter" idx="12"/>
          </p:nvPr>
        </p:nvSpPr>
        <p:spPr/>
        <p:txBody>
          <a:bodyPr/>
          <a:lstStyle/>
          <a:p>
            <a:pPr>
              <a:defRPr/>
            </a:pPr>
            <a:r>
              <a:rPr lang="en-US" smtClean="0"/>
              <a:t>Florida IPDAE</a:t>
            </a:r>
            <a:endParaRPr lang="en-US" dirty="0"/>
          </a:p>
        </p:txBody>
      </p:sp>
      <p:sp>
        <p:nvSpPr>
          <p:cNvPr id="5" name="Header Placeholder 4"/>
          <p:cNvSpPr>
            <a:spLocks noGrp="1"/>
          </p:cNvSpPr>
          <p:nvPr>
            <p:ph type="hdr" sz="quarter" idx="13"/>
          </p:nvPr>
        </p:nvSpPr>
        <p:spPr/>
        <p:txBody>
          <a:bodyPr/>
          <a:lstStyle/>
          <a:p>
            <a:r>
              <a:rPr lang="en-US" smtClean="0"/>
              <a:t>Getting to the Core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Key Points</a:t>
            </a:r>
          </a:p>
          <a:p>
            <a:endParaRPr lang="en-US" altLang="en-US" dirty="0" smtClean="0"/>
          </a:p>
          <a:p>
            <a:r>
              <a:rPr lang="en-US" altLang="en-US" dirty="0" smtClean="0"/>
              <a:t>As we work together, the objective for our</a:t>
            </a:r>
            <a:r>
              <a:rPr lang="en-US" altLang="en-US" baseline="0" dirty="0" smtClean="0"/>
              <a:t> working session is that instructional quality equals student success. It is all about the student – something we need to always keep in mind.</a:t>
            </a:r>
          </a:p>
        </p:txBody>
      </p:sp>
      <p:sp>
        <p:nvSpPr>
          <p:cNvPr id="5" name="Slide Number Placeholder 3"/>
          <p:cNvSpPr>
            <a:spLocks noGrp="1"/>
          </p:cNvSpPr>
          <p:nvPr>
            <p:ph type="sldNum" sz="quarter" idx="5"/>
          </p:nvPr>
        </p:nvSpPr>
        <p:spPr>
          <a:xfrm>
            <a:off x="4008100" y="8893003"/>
            <a:ext cx="3067374" cy="4684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8968" indent="-288065">
              <a:defRPr sz="2400">
                <a:solidFill>
                  <a:schemeClr val="tx1"/>
                </a:solidFill>
                <a:latin typeface="Arial" pitchFamily="34" charset="0"/>
              </a:defRPr>
            </a:lvl2pPr>
            <a:lvl3pPr marL="1152258" indent="-230452">
              <a:defRPr sz="2400">
                <a:solidFill>
                  <a:schemeClr val="tx1"/>
                </a:solidFill>
                <a:latin typeface="Arial" pitchFamily="34" charset="0"/>
              </a:defRPr>
            </a:lvl3pPr>
            <a:lvl4pPr marL="1613162" indent="-230452">
              <a:defRPr sz="2400">
                <a:solidFill>
                  <a:schemeClr val="tx1"/>
                </a:solidFill>
                <a:latin typeface="Arial" pitchFamily="34" charset="0"/>
              </a:defRPr>
            </a:lvl4pPr>
            <a:lvl5pPr marL="2074065" indent="-230452">
              <a:defRPr sz="2400">
                <a:solidFill>
                  <a:schemeClr val="tx1"/>
                </a:solidFill>
                <a:latin typeface="Arial" pitchFamily="34" charset="0"/>
              </a:defRPr>
            </a:lvl5pPr>
            <a:lvl6pPr marL="2534968" indent="-230452" eaLnBrk="0" fontAlgn="base" hangingPunct="0">
              <a:spcBef>
                <a:spcPct val="0"/>
              </a:spcBef>
              <a:spcAft>
                <a:spcPct val="0"/>
              </a:spcAft>
              <a:defRPr sz="2400">
                <a:solidFill>
                  <a:schemeClr val="tx1"/>
                </a:solidFill>
                <a:latin typeface="Arial" pitchFamily="34" charset="0"/>
              </a:defRPr>
            </a:lvl6pPr>
            <a:lvl7pPr marL="2995872" indent="-230452" eaLnBrk="0" fontAlgn="base" hangingPunct="0">
              <a:spcBef>
                <a:spcPct val="0"/>
              </a:spcBef>
              <a:spcAft>
                <a:spcPct val="0"/>
              </a:spcAft>
              <a:defRPr sz="2400">
                <a:solidFill>
                  <a:schemeClr val="tx1"/>
                </a:solidFill>
                <a:latin typeface="Arial" pitchFamily="34" charset="0"/>
              </a:defRPr>
            </a:lvl7pPr>
            <a:lvl8pPr marL="3456775" indent="-230452" eaLnBrk="0" fontAlgn="base" hangingPunct="0">
              <a:spcBef>
                <a:spcPct val="0"/>
              </a:spcBef>
              <a:spcAft>
                <a:spcPct val="0"/>
              </a:spcAft>
              <a:defRPr sz="2400">
                <a:solidFill>
                  <a:schemeClr val="tx1"/>
                </a:solidFill>
                <a:latin typeface="Arial" pitchFamily="34" charset="0"/>
              </a:defRPr>
            </a:lvl8pPr>
            <a:lvl9pPr marL="3917678" indent="-230452" eaLnBrk="0" fontAlgn="base" hangingPunct="0">
              <a:spcBef>
                <a:spcPct val="0"/>
              </a:spcBef>
              <a:spcAft>
                <a:spcPct val="0"/>
              </a:spcAft>
              <a:defRPr sz="2400">
                <a:solidFill>
                  <a:schemeClr val="tx1"/>
                </a:solidFill>
                <a:latin typeface="Arial" pitchFamily="34" charset="0"/>
              </a:defRPr>
            </a:lvl9pPr>
          </a:lstStyle>
          <a:p>
            <a:fld id="{7F059631-47EA-4E41-B492-37F12B1691E8}" type="slidenum">
              <a:rPr lang="en-US" altLang="en-US" sz="1200">
                <a:latin typeface="Times" pitchFamily="18" charset="0"/>
              </a:rPr>
              <a:pPr/>
              <a:t>9</a:t>
            </a:fld>
            <a:endParaRPr lang="en-US" altLang="en-US" sz="1200" dirty="0">
              <a:latin typeface="Times" pitchFamily="18" charset="0"/>
            </a:endParaRPr>
          </a:p>
        </p:txBody>
      </p:sp>
      <p:sp>
        <p:nvSpPr>
          <p:cNvPr id="2" name="Date Placeholder 1"/>
          <p:cNvSpPr>
            <a:spLocks noGrp="1"/>
          </p:cNvSpPr>
          <p:nvPr>
            <p:ph type="dt" idx="10"/>
          </p:nvPr>
        </p:nvSpPr>
        <p:spPr/>
        <p:txBody>
          <a:bodyPr/>
          <a:lstStyle/>
          <a:p>
            <a:pPr>
              <a:defRPr/>
            </a:pPr>
            <a:r>
              <a:rPr lang="en-US" smtClean="0"/>
              <a:t>2018</a:t>
            </a:r>
            <a:endParaRPr lang="en-US" dirty="0"/>
          </a:p>
        </p:txBody>
      </p:sp>
      <p:sp>
        <p:nvSpPr>
          <p:cNvPr id="3" name="Footer Placeholder 2"/>
          <p:cNvSpPr>
            <a:spLocks noGrp="1"/>
          </p:cNvSpPr>
          <p:nvPr>
            <p:ph type="ftr" sz="quarter" idx="11"/>
          </p:nvPr>
        </p:nvSpPr>
        <p:spPr/>
        <p:txBody>
          <a:bodyPr/>
          <a:lstStyle/>
          <a:p>
            <a:pPr>
              <a:defRPr/>
            </a:pPr>
            <a:r>
              <a:rPr lang="en-US" smtClean="0"/>
              <a:t>Florida IPDAE</a:t>
            </a:r>
            <a:endParaRPr lang="en-US" dirty="0"/>
          </a:p>
        </p:txBody>
      </p:sp>
      <p:sp>
        <p:nvSpPr>
          <p:cNvPr id="4" name="Header Placeholder 3"/>
          <p:cNvSpPr>
            <a:spLocks noGrp="1"/>
          </p:cNvSpPr>
          <p:nvPr>
            <p:ph type="hdr" sz="quarter" idx="12"/>
          </p:nvPr>
        </p:nvSpPr>
        <p:spPr/>
        <p:txBody>
          <a:bodyPr/>
          <a:lstStyle/>
          <a:p>
            <a:r>
              <a:rPr lang="en-US" smtClean="0"/>
              <a:t>Getting to the Core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4" descr="C:\Projects\IRSC_IPDAE\CorporateFiles\PowerPoint_Template\SourceContents\BG1e_IPDA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072018"/>
      </p:ext>
    </p:extLst>
  </p:cSld>
  <p:clrMapOvr>
    <a:masterClrMapping/>
  </p:clrMapOvr>
  <p:transition spd="med"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6866853"/>
      </p:ext>
    </p:extLst>
  </p:cSld>
  <p:clrMapOvr>
    <a:masterClrMapping/>
  </p:clrMapOvr>
  <p:transition spd="med"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4941046"/>
      </p:ext>
    </p:extLst>
  </p:cSld>
  <p:clrMapOvr>
    <a:masterClrMapping/>
  </p:clrMapOvr>
  <p:transition spd="med"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ne column">
    <p:spTree>
      <p:nvGrpSpPr>
        <p:cNvPr id="1" name=""/>
        <p:cNvGrpSpPr/>
        <p:nvPr/>
      </p:nvGrpSpPr>
      <p:grpSpPr>
        <a:xfrm>
          <a:off x="0" y="0"/>
          <a:ext cx="0" cy="0"/>
          <a:chOff x="0" y="0"/>
          <a:chExt cx="0" cy="0"/>
        </a:xfrm>
      </p:grpSpPr>
      <p:sp>
        <p:nvSpPr>
          <p:cNvPr id="20" name="Text Placeholder 19"/>
          <p:cNvSpPr>
            <a:spLocks noGrp="1"/>
          </p:cNvSpPr>
          <p:nvPr>
            <p:ph type="body" sz="quarter" idx="10"/>
          </p:nvPr>
        </p:nvSpPr>
        <p:spPr>
          <a:xfrm>
            <a:off x="838201" y="1127127"/>
            <a:ext cx="7953374" cy="4054475"/>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838200" y="356221"/>
            <a:ext cx="7954048" cy="522185"/>
          </a:xfrm>
          <a:prstGeom prst="rect">
            <a:avLst/>
          </a:prstGeom>
        </p:spPr>
        <p:txBody>
          <a:bodyPr vert="horz" lIns="91440" tIns="45720" rIns="91440" bIns="45720" rtlCol="0" anchor="t">
            <a:noAutofit/>
          </a:bodyPr>
          <a:lstStyle>
            <a:lvl1pPr>
              <a:defRPr sz="2700">
                <a:solidFill>
                  <a:srgbClr val="0084A9"/>
                </a:solidFill>
              </a:defRPr>
            </a:lvl1pPr>
          </a:lstStyle>
          <a:p>
            <a:r>
              <a:rPr lang="en-US" dirty="0"/>
              <a:t>Click to edit Master title style</a:t>
            </a:r>
          </a:p>
        </p:txBody>
      </p:sp>
    </p:spTree>
    <p:extLst>
      <p:ext uri="{BB962C8B-B14F-4D97-AF65-F5344CB8AC3E}">
        <p14:creationId xmlns:p14="http://schemas.microsoft.com/office/powerpoint/2010/main" val="25639892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8" name="Rectangle 7"/>
          <p:cNvSpPr/>
          <p:nvPr userDrawn="1"/>
        </p:nvSpPr>
        <p:spPr>
          <a:xfrm>
            <a:off x="1" y="2710891"/>
            <a:ext cx="9143999" cy="4147109"/>
          </a:xfrm>
          <a:prstGeom prst="rect">
            <a:avLst/>
          </a:prstGeom>
          <a:gradFill flip="none" rotWithShape="1">
            <a:gsLst>
              <a:gs pos="0">
                <a:schemeClr val="accent1"/>
              </a:gs>
              <a:gs pos="100000">
                <a:schemeClr val="tx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858095"/>
            <a:ext cx="7772400" cy="2009301"/>
          </a:xfrm>
          <a:prstGeom prst="rect">
            <a:avLst/>
          </a:prstGeom>
        </p:spPr>
        <p:txBody>
          <a:bodyPr>
            <a:normAutofit/>
          </a:bodyPr>
          <a:lstStyle>
            <a:lvl1pPr algn="ctr">
              <a:defRPr sz="5400">
                <a:solidFill>
                  <a:srgbClr val="FFFFFF"/>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5672224"/>
            <a:ext cx="7772400" cy="653461"/>
          </a:xfrm>
          <a:prstGeom prst="rect">
            <a:avLst/>
          </a:prstGeom>
        </p:spPr>
        <p:txBody>
          <a:bodyPr lIns="0" tIns="0" rIns="0" bIns="0">
            <a:normAutofit/>
          </a:bodyPr>
          <a:lstStyle>
            <a:lvl1pPr marL="0" indent="0" algn="ctr">
              <a:buNone/>
              <a:defRPr sz="2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 and date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189" y="715707"/>
            <a:ext cx="1893178" cy="1098286"/>
          </a:xfrm>
          <a:prstGeom prst="rect">
            <a:avLst/>
          </a:prstGeom>
        </p:spPr>
      </p:pic>
    </p:spTree>
    <p:extLst>
      <p:ext uri="{BB962C8B-B14F-4D97-AF65-F5344CB8AC3E}">
        <p14:creationId xmlns:p14="http://schemas.microsoft.com/office/powerpoint/2010/main" val="10174561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Rectangle 1"/>
          <p:cNvSpPr/>
          <p:nvPr userDrawn="1"/>
        </p:nvSpPr>
        <p:spPr>
          <a:xfrm>
            <a:off x="0" y="0"/>
            <a:ext cx="9144000" cy="372795"/>
          </a:xfrm>
          <a:prstGeom prst="rect">
            <a:avLst/>
          </a:prstGeom>
          <a:gradFill flip="none" rotWithShape="1">
            <a:gsLst>
              <a:gs pos="0">
                <a:schemeClr val="accent1"/>
              </a:gs>
              <a:gs pos="100000">
                <a:schemeClr val="tx2">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a:xfrm>
            <a:off x="457200" y="6299200"/>
            <a:ext cx="458788" cy="322263"/>
          </a:xfrm>
          <a:prstGeom prst="rect">
            <a:avLst/>
          </a:prstGeom>
        </p:spPr>
        <p:txBody>
          <a:bodyPr/>
          <a:lstStyle>
            <a:lvl1pPr>
              <a:defRPr/>
            </a:lvl1pPr>
          </a:lstStyle>
          <a:p>
            <a:pPr>
              <a:defRPr/>
            </a:pPr>
            <a:fld id="{70632705-19FE-4B76-9DA3-807FA2888835}" type="slidenum">
              <a:rPr lang="en-US" altLang="en-US"/>
              <a:pPr>
                <a:defRPr/>
              </a:pPr>
              <a:t>‹#›</a:t>
            </a:fld>
            <a:endParaRPr lang="en-US" altLang="en-US" dirty="0"/>
          </a:p>
        </p:txBody>
      </p:sp>
    </p:spTree>
    <p:extLst>
      <p:ext uri="{BB962C8B-B14F-4D97-AF65-F5344CB8AC3E}">
        <p14:creationId xmlns:p14="http://schemas.microsoft.com/office/powerpoint/2010/main" val="33788461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5" descr="C:\Projects\IRSC_IPDAE\CorporateFiles\LogoDesign\logo_ipdae_withTa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7597571"/>
      </p:ext>
    </p:extLst>
  </p:cSld>
  <p:clrMapOvr>
    <a:masterClrMapping/>
  </p:clrMapOvr>
  <p:transition advTm="0">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92846"/>
            <a:ext cx="8229600" cy="862701"/>
          </a:xfrm>
          <a:prstGeom prst="rect">
            <a:avLst/>
          </a:prstGeom>
        </p:spPr>
        <p:txBody>
          <a:bodyPr>
            <a:normAutofit/>
          </a:bodyPr>
          <a:lstStyle>
            <a:lvl1pPr>
              <a:defRPr sz="2800">
                <a:solidFill>
                  <a:srgbClr val="FFFFFF"/>
                </a:solidFill>
              </a:defRPr>
            </a:lvl1pPr>
          </a:lstStyle>
          <a:p>
            <a:r>
              <a:rPr lang="en-US" dirty="0" smtClean="0"/>
              <a:t>Click to edit Master title style</a:t>
            </a:r>
            <a:endParaRPr lang="en-US" dirty="0"/>
          </a:p>
        </p:txBody>
      </p:sp>
      <p:sp>
        <p:nvSpPr>
          <p:cNvPr id="5" name="Picture Placeholder 4"/>
          <p:cNvSpPr>
            <a:spLocks noGrp="1"/>
          </p:cNvSpPr>
          <p:nvPr>
            <p:ph type="pic" sz="quarter" idx="12"/>
          </p:nvPr>
        </p:nvSpPr>
        <p:spPr>
          <a:xfrm>
            <a:off x="457200" y="1355547"/>
            <a:ext cx="8229600" cy="4765853"/>
          </a:xfrm>
          <a:prstGeom prst="rect">
            <a:avLst/>
          </a:prstGeom>
        </p:spPr>
        <p:txBody>
          <a:bodyPr rtlCol="0">
            <a:normAutofit/>
          </a:bodyPr>
          <a:lstStyle>
            <a:lvl1pPr>
              <a:defRPr baseline="0"/>
            </a:lvl1pPr>
          </a:lstStyle>
          <a:p>
            <a:pPr lvl="0"/>
            <a:r>
              <a:rPr lang="en-US" noProof="0" dirty="0" smtClean="0"/>
              <a:t>Drag picture to placeholder or click icon to add</a:t>
            </a:r>
            <a:endParaRPr lang="en-US" noProof="0" dirty="0"/>
          </a:p>
        </p:txBody>
      </p:sp>
      <p:sp>
        <p:nvSpPr>
          <p:cNvPr id="4" name="Slide Number Placeholder 3"/>
          <p:cNvSpPr>
            <a:spLocks noGrp="1"/>
          </p:cNvSpPr>
          <p:nvPr>
            <p:ph type="sldNum" sz="quarter" idx="13"/>
          </p:nvPr>
        </p:nvSpPr>
        <p:spPr>
          <a:xfrm>
            <a:off x="457200" y="6299200"/>
            <a:ext cx="458788" cy="322263"/>
          </a:xfrm>
          <a:prstGeom prst="rect">
            <a:avLst/>
          </a:prstGeom>
        </p:spPr>
        <p:txBody>
          <a:bodyPr/>
          <a:lstStyle>
            <a:lvl1pPr>
              <a:defRPr>
                <a:solidFill>
                  <a:srgbClr val="FFFFFF"/>
                </a:solidFill>
                <a:latin typeface="Arial" charset="0"/>
              </a:defRPr>
            </a:lvl1pPr>
          </a:lstStyle>
          <a:p>
            <a:pPr>
              <a:defRPr/>
            </a:pPr>
            <a:fld id="{878CC702-5D6D-4AD2-B31C-A3C88FD20BCF}" type="slidenum">
              <a:rPr lang="en-US"/>
              <a:pPr>
                <a:defRPr/>
              </a:pPr>
              <a:t>‹#›</a:t>
            </a:fld>
            <a:endParaRPr lang="en-US" dirty="0"/>
          </a:p>
        </p:txBody>
      </p:sp>
    </p:spTree>
    <p:extLst>
      <p:ext uri="{BB962C8B-B14F-4D97-AF65-F5344CB8AC3E}">
        <p14:creationId xmlns:p14="http://schemas.microsoft.com/office/powerpoint/2010/main" val="39324773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6825" y="1219200"/>
            <a:ext cx="252095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144000" cy="372795"/>
          </a:xfrm>
          <a:prstGeom prst="rect">
            <a:avLst/>
          </a:prstGeom>
          <a:gradFill flip="none" rotWithShape="1">
            <a:gsLst>
              <a:gs pos="0">
                <a:schemeClr val="accent1"/>
              </a:gs>
              <a:gs pos="100000">
                <a:schemeClr val="tx2">
                  <a:lumMod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Content Placeholder 10"/>
          <p:cNvSpPr>
            <a:spLocks noGrp="1"/>
          </p:cNvSpPr>
          <p:nvPr>
            <p:ph sz="quarter" idx="13"/>
          </p:nvPr>
        </p:nvSpPr>
        <p:spPr>
          <a:xfrm>
            <a:off x="2932113" y="1978025"/>
            <a:ext cx="4460875" cy="2792483"/>
          </a:xfrm>
          <a:prstGeom prst="rect">
            <a:avLst/>
          </a:prstGeom>
        </p:spPr>
        <p:txBody>
          <a:bodyPr lIns="0" tIns="0" rIns="0" bIns="0">
            <a:normAutofit/>
          </a:bodyPr>
          <a:lstStyle>
            <a:lvl1pPr marL="0" indent="0">
              <a:buNone/>
              <a:defRPr sz="3200" baseline="0"/>
            </a:lvl1pPr>
          </a:lstStyle>
          <a:p>
            <a:pPr lvl="0"/>
            <a:r>
              <a:rPr lang="en-US" smtClean="0"/>
              <a:t>Click to edit Master text styles</a:t>
            </a:r>
          </a:p>
        </p:txBody>
      </p:sp>
      <p:sp>
        <p:nvSpPr>
          <p:cNvPr id="15" name="Text Placeholder 14"/>
          <p:cNvSpPr>
            <a:spLocks noGrp="1"/>
          </p:cNvSpPr>
          <p:nvPr>
            <p:ph type="body" sz="quarter" idx="14"/>
          </p:nvPr>
        </p:nvSpPr>
        <p:spPr>
          <a:xfrm>
            <a:off x="2932113" y="4897438"/>
            <a:ext cx="4460875" cy="498475"/>
          </a:xfrm>
          <a:prstGeom prst="rect">
            <a:avLst/>
          </a:prstGeom>
        </p:spPr>
        <p:txBody>
          <a:bodyPr lIns="0" tIns="0" rIns="0" bIns="0">
            <a:normAutofit/>
          </a:bodyPr>
          <a:lstStyle>
            <a:lvl1pPr marL="342900" indent="-342900" algn="r">
              <a:buFont typeface="Lucida Grande"/>
              <a:buChar char="—"/>
              <a:defRPr sz="2000" baseline="0"/>
            </a:lvl1pPr>
          </a:lstStyle>
          <a:p>
            <a:pPr lvl="0"/>
            <a:r>
              <a:rPr lang="en-US" smtClean="0"/>
              <a:t>Click to edit Master text styles</a:t>
            </a:r>
          </a:p>
        </p:txBody>
      </p:sp>
    </p:spTree>
    <p:extLst>
      <p:ext uri="{BB962C8B-B14F-4D97-AF65-F5344CB8AC3E}">
        <p14:creationId xmlns:p14="http://schemas.microsoft.com/office/powerpoint/2010/main" val="17536619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6110695"/>
      </p:ext>
    </p:extLst>
  </p:cSld>
  <p:clrMapOvr>
    <a:masterClrMapping/>
  </p:clrMapOvr>
  <p:transition spd="med"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92897762"/>
      </p:ext>
    </p:extLst>
  </p:cSld>
  <p:clrMapOvr>
    <a:masterClrMapping/>
  </p:clrMapOvr>
  <p:transition spd="med"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662646"/>
      </p:ext>
    </p:extLst>
  </p:cSld>
  <p:clrMapOvr>
    <a:masterClrMapping/>
  </p:clrMapOvr>
  <p:transition spd="med"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6957831"/>
      </p:ext>
    </p:extLst>
  </p:cSld>
  <p:clrMapOvr>
    <a:masterClrMapping/>
  </p:clrMapOvr>
  <p:transition spd="med"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11658144"/>
      </p:ext>
    </p:extLst>
  </p:cSld>
  <p:clrMapOvr>
    <a:masterClrMapping/>
  </p:clrMapOvr>
  <p:transition spd="med"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818756"/>
      </p:ext>
    </p:extLst>
  </p:cSld>
  <p:clrMapOvr>
    <a:masterClrMapping/>
  </p:clrMapOvr>
  <p:transition spd="med"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58049850"/>
      </p:ext>
    </p:extLst>
  </p:cSld>
  <p:clrMapOvr>
    <a:masterClrMapping/>
  </p:clrMapOvr>
  <p:transition spd="med"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63199620"/>
      </p:ext>
    </p:extLst>
  </p:cSld>
  <p:clrMapOvr>
    <a:masterClrMapping/>
  </p:clrMapOvr>
  <p:transition spd="med"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C:\Projects\IRSC_IPDAE\CorporateFiles\PowerPoint_Template\SourceContents\BG2e_IPDAE.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9"/>
    </p:custDataLst>
  </p:cSld>
  <p:clrMap bg1="lt1" tx1="dk1" bg2="lt2" tx2="dk2" accent1="accent1" accent2="accent2" accent3="accent3" accent4="accent4" accent5="accent5" accent6="accent6" hlink="hlink" folHlink="folHlink"/>
  <p:sldLayoutIdLst>
    <p:sldLayoutId id="2147483899"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911" r:id="rId12"/>
    <p:sldLayoutId id="2147483913" r:id="rId13"/>
    <p:sldLayoutId id="2147483914" r:id="rId14"/>
    <p:sldLayoutId id="2147483916" r:id="rId15"/>
    <p:sldLayoutId id="2147483917" r:id="rId16"/>
    <p:sldLayoutId id="2147483918" r:id="rId17"/>
  </p:sldLayoutIdLst>
  <p:transition spd="med" advTm="0">
    <p:random/>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6.xml"/><Relationship Id="rId5" Type="http://schemas.openxmlformats.org/officeDocument/2006/relationships/image" Target="../media/image1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2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1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 Id="rId9"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hyperlink" Target="Whats%20My%20Standard.ppt" TargetMode="External"/></Relationships>
</file>

<file path=ppt/slides/_rels/slide3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hyperlink" Target="http://www.ccsso.org/topics/navigating-text-complexity-resources" TargetMode="External"/><Relationship Id="rId2" Type="http://schemas.openxmlformats.org/officeDocument/2006/relationships/notesSlide" Target="../notesSlides/notesSlide52.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5.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8.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3.xml"/><Relationship Id="rId1" Type="http://schemas.openxmlformats.org/officeDocument/2006/relationships/slideLayout" Target="../slideLayouts/slideLayout15.xml"/><Relationship Id="rId4" Type="http://schemas.microsoft.com/office/2007/relationships/hdphoto" Target="../media/hdphoto2.wdp"/></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7.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2.png"/><Relationship Id="rId7" Type="http://schemas.openxmlformats.org/officeDocument/2006/relationships/diagramColors" Target="../diagrams/colors7.xml"/><Relationship Id="rId2" Type="http://schemas.openxmlformats.org/officeDocument/2006/relationships/notesSlide" Target="../notesSlides/notesSlide78.xml"/><Relationship Id="rId1" Type="http://schemas.openxmlformats.org/officeDocument/2006/relationships/slideLayout" Target="../slideLayouts/slideLayout1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3.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image" Target="../media/image5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56.png"/><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8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3.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81000" y="2819400"/>
            <a:ext cx="8229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3600" b="1" dirty="0" smtClean="0">
                <a:solidFill>
                  <a:schemeClr val="bg1"/>
                </a:solidFill>
                <a:latin typeface="Century Gothic" pitchFamily="34" charset="0"/>
              </a:rPr>
              <a:t>Getting to the Core: Florida </a:t>
            </a:r>
            <a:r>
              <a:rPr lang="en-US" altLang="en-US" sz="3600" b="1" dirty="0" smtClean="0">
                <a:solidFill>
                  <a:schemeClr val="bg1"/>
                </a:solidFill>
                <a:latin typeface="Century Gothic" pitchFamily="34" charset="0"/>
              </a:rPr>
              <a:t>ELA College </a:t>
            </a:r>
            <a:r>
              <a:rPr lang="en-US" altLang="en-US" sz="3600" b="1" dirty="0" smtClean="0">
                <a:solidFill>
                  <a:schemeClr val="bg1"/>
                </a:solidFill>
                <a:latin typeface="Century Gothic" pitchFamily="34" charset="0"/>
              </a:rPr>
              <a:t>and Career Readiness Standards Institute</a:t>
            </a:r>
            <a:endParaRPr lang="en-US" altLang="en-US" sz="2800" b="1" dirty="0" smtClean="0">
              <a:solidFill>
                <a:schemeClr val="bg1"/>
              </a:solidFill>
              <a:latin typeface="Century Gothic" pitchFamily="34" charset="0"/>
            </a:endParaRPr>
          </a:p>
        </p:txBody>
      </p:sp>
      <p:grpSp>
        <p:nvGrpSpPr>
          <p:cNvPr id="3076" name="Group 1"/>
          <p:cNvGrpSpPr>
            <a:grpSpLocks/>
          </p:cNvGrpSpPr>
          <p:nvPr/>
        </p:nvGrpSpPr>
        <p:grpSpPr bwMode="auto">
          <a:xfrm>
            <a:off x="711200" y="495300"/>
            <a:ext cx="6223000" cy="908050"/>
            <a:chOff x="711316" y="785940"/>
            <a:chExt cx="6222884" cy="907366"/>
          </a:xfrm>
        </p:grpSpPr>
        <p:sp>
          <p:nvSpPr>
            <p:cNvPr id="3077" name="Text Box 4"/>
            <p:cNvSpPr txBox="1">
              <a:spLocks noChangeArrowheads="1"/>
            </p:cNvSpPr>
            <p:nvPr/>
          </p:nvSpPr>
          <p:spPr bwMode="auto">
            <a:xfrm>
              <a:off x="3352800" y="1001229"/>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400" dirty="0">
                  <a:solidFill>
                    <a:srgbClr val="85CB55"/>
                  </a:solidFill>
                  <a:latin typeface="Century Gothic" pitchFamily="34" charset="0"/>
                </a:rPr>
                <a:t>INSTITUTE FOR THE PROFESSIONAL</a:t>
              </a:r>
            </a:p>
            <a:p>
              <a:r>
                <a:rPr lang="en-US" altLang="en-US" sz="1400" dirty="0">
                  <a:solidFill>
                    <a:srgbClr val="85CB55"/>
                  </a:solidFill>
                  <a:latin typeface="Century Gothic" pitchFamily="34" charset="0"/>
                </a:rPr>
                <a:t>DEVELOPMENT OF ADULT EDUCATORS</a:t>
              </a:r>
            </a:p>
          </p:txBody>
        </p:sp>
        <p:pic>
          <p:nvPicPr>
            <p:cNvPr id="3078" name="Picture 5" descr="C:\Projects\IRSC_IPDAE\CorporateFiles\LogoDesign\ipdae_text_gra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316" y="914400"/>
              <a:ext cx="1803284" cy="7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descr="C:\Projects\IRSC_IPDAE\CorporateFiles\LogoDesign\ipdae_icon_col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6975" y="785940"/>
              <a:ext cx="638408" cy="8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p:cNvSpPr/>
          <p:nvPr/>
        </p:nvSpPr>
        <p:spPr>
          <a:xfrm>
            <a:off x="381000" y="5966936"/>
            <a:ext cx="8458200" cy="738664"/>
          </a:xfrm>
          <a:prstGeom prst="rect">
            <a:avLst/>
          </a:prstGeom>
        </p:spPr>
        <p:txBody>
          <a:bodyPr wrap="square">
            <a:spAutoFit/>
          </a:bodyPr>
          <a:lstStyle/>
          <a:p>
            <a:r>
              <a:rPr lang="en-US" altLang="en-US" sz="1400" dirty="0">
                <a:solidFill>
                  <a:schemeClr val="bg1"/>
                </a:solidFill>
                <a:latin typeface="Century Gothic" pitchFamily="34" charset="0"/>
              </a:rPr>
              <a:t>This training event is supported with federal funds as appropriated to the Florida Department of Education, Division of Career and Adult Education for the provision of state leadership professional development activities.</a:t>
            </a:r>
          </a:p>
        </p:txBody>
      </p:sp>
      <p:sp>
        <p:nvSpPr>
          <p:cNvPr id="9" name="Text Box 5"/>
          <p:cNvSpPr txBox="1">
            <a:spLocks noChangeArrowheads="1"/>
          </p:cNvSpPr>
          <p:nvPr/>
        </p:nvSpPr>
        <p:spPr bwMode="auto">
          <a:xfrm>
            <a:off x="3124200" y="5196730"/>
            <a:ext cx="3453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dirty="0">
                <a:solidFill>
                  <a:schemeClr val="bg1"/>
                </a:solidFill>
                <a:latin typeface="Century Gothic" pitchFamily="34" charset="0"/>
              </a:rPr>
              <a:t>www.floridaipdae.org</a:t>
            </a:r>
          </a:p>
        </p:txBody>
      </p:sp>
      <p:sp>
        <p:nvSpPr>
          <p:cNvPr id="10" name="Text Box 5"/>
          <p:cNvSpPr txBox="1">
            <a:spLocks noChangeArrowheads="1"/>
          </p:cNvSpPr>
          <p:nvPr/>
        </p:nvSpPr>
        <p:spPr bwMode="auto">
          <a:xfrm>
            <a:off x="2383086" y="4573726"/>
            <a:ext cx="4876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2600" dirty="0" smtClean="0">
                <a:solidFill>
                  <a:schemeClr val="bg1"/>
                </a:solidFill>
                <a:latin typeface="Century Gothic" pitchFamily="34" charset="0"/>
              </a:rPr>
              <a:t>Workshop Revised 2018</a:t>
            </a:r>
            <a:endParaRPr lang="en-US" altLang="en-US" sz="2600" dirty="0">
              <a:solidFill>
                <a:schemeClr val="bg1"/>
              </a:solidFill>
              <a:latin typeface="Century Gothic" pitchFamily="34" charset="0"/>
            </a:endParaRPr>
          </a:p>
        </p:txBody>
      </p:sp>
    </p:spTree>
    <p:custDataLst>
      <p:tags r:id="rId1"/>
    </p:custDataLst>
  </p:cSld>
  <p:clrMapOvr>
    <a:masterClrMapping/>
  </p:clrMapOvr>
  <p:transition spd="med" advTm="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349250" y="1447800"/>
            <a:ext cx="83375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buFont typeface="Arial" pitchFamily="34" charset="0"/>
              <a:buNone/>
            </a:pPr>
            <a:endParaRPr lang="en-US" altLang="en-US" sz="3200" b="1" dirty="0">
              <a:solidFill>
                <a:srgbClr val="7030A0"/>
              </a:solidFill>
              <a:ea typeface="MS PGothic" pitchFamily="34" charset="-128"/>
            </a:endParaRPr>
          </a:p>
        </p:txBody>
      </p:sp>
      <p:pic>
        <p:nvPicPr>
          <p:cNvPr id="25604"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D356A713-7B85-4898-96D7-DD13329B5973}" type="slidenum">
              <a:rPr lang="en-US" altLang="en-US" sz="1200">
                <a:solidFill>
                  <a:srgbClr val="898989"/>
                </a:solidFill>
                <a:ea typeface="MS PGothic" pitchFamily="34" charset="-128"/>
              </a:rPr>
              <a:pPr/>
              <a:t>10</a:t>
            </a:fld>
            <a:endParaRPr lang="en-US" altLang="en-US" sz="1200" dirty="0">
              <a:solidFill>
                <a:srgbClr val="898989"/>
              </a:solidFill>
              <a:ea typeface="MS PGothic" pitchFamily="34" charset="-128"/>
            </a:endParaRPr>
          </a:p>
        </p:txBody>
      </p:sp>
      <p:sp>
        <p:nvSpPr>
          <p:cNvPr id="25606" name="Content Placeholder 2"/>
          <p:cNvSpPr>
            <a:spLocks noGrp="1"/>
          </p:cNvSpPr>
          <p:nvPr>
            <p:ph idx="1"/>
          </p:nvPr>
        </p:nvSpPr>
        <p:spPr bwMode="auto">
          <a:xfrm>
            <a:off x="457200" y="1600200"/>
            <a:ext cx="5638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z="2800" i="1" dirty="0" smtClean="0"/>
              <a:t>“To become college and career ready, students need to grapple with works of exceptional craft and thought whose range extends across genres, cultures, and centuries. By engaging with increasingly complex readings, students gain the ability to evaluate intricate arguments and the capacity to surmount the challenges posed by complex texts.” </a:t>
            </a:r>
            <a:endParaRPr lang="en-US" altLang="en-US" sz="2800" dirty="0" smtClean="0"/>
          </a:p>
        </p:txBody>
      </p:sp>
      <p:sp>
        <p:nvSpPr>
          <p:cNvPr id="25607"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What is </a:t>
            </a:r>
            <a:r>
              <a:rPr lang="en-US" altLang="en-US" sz="2000" dirty="0">
                <a:solidFill>
                  <a:srgbClr val="92D050"/>
                </a:solidFill>
                <a:latin typeface="Century Gothic" pitchFamily="34" charset="0"/>
              </a:rPr>
              <a:t>R</a:t>
            </a:r>
            <a:r>
              <a:rPr lang="en-US" altLang="en-US" sz="2000" dirty="0" smtClean="0">
                <a:solidFill>
                  <a:srgbClr val="92D050"/>
                </a:solidFill>
                <a:latin typeface="Century Gothic" pitchFamily="34" charset="0"/>
              </a:rPr>
              <a:t>equired</a:t>
            </a:r>
            <a:r>
              <a:rPr lang="en-US" altLang="en-US" sz="2000" dirty="0">
                <a:solidFill>
                  <a:srgbClr val="92D050"/>
                </a:solidFill>
                <a:latin typeface="Century Gothic" pitchFamily="34" charset="0"/>
              </a:rPr>
              <a:t>?</a:t>
            </a:r>
          </a:p>
        </p:txBody>
      </p:sp>
      <p:pic>
        <p:nvPicPr>
          <p:cNvPr id="25608" name="Picture 14"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5225" y="1905000"/>
            <a:ext cx="26701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custDataLst>
      <p:tags r:id="rId1"/>
    </p:custDataLst>
    <p:extLst>
      <p:ext uri="{BB962C8B-B14F-4D97-AF65-F5344CB8AC3E}">
        <p14:creationId xmlns:p14="http://schemas.microsoft.com/office/powerpoint/2010/main" val="404026609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chemeClr val="bg1"/>
                </a:solidFill>
                <a:latin typeface="Century Gothic" pitchFamily="34" charset="0"/>
              </a:rPr>
              <a:t>What are the </a:t>
            </a:r>
            <a:r>
              <a:rPr lang="en-US" altLang="en-US" sz="2000" dirty="0">
                <a:solidFill>
                  <a:srgbClr val="92D050"/>
                </a:solidFill>
                <a:latin typeface="Century Gothic" pitchFamily="34" charset="0"/>
              </a:rPr>
              <a:t>Challenges?</a:t>
            </a:r>
          </a:p>
        </p:txBody>
      </p:sp>
      <p:pic>
        <p:nvPicPr>
          <p:cNvPr id="22532"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15D85C92-0453-41AD-9908-85AEDA8603CB}" type="slidenum">
              <a:rPr lang="en-US" altLang="en-US" sz="1200">
                <a:solidFill>
                  <a:srgbClr val="898989"/>
                </a:solidFill>
                <a:ea typeface="MS PGothic" pitchFamily="34" charset="-128"/>
              </a:rPr>
              <a:pPr/>
              <a:t>11</a:t>
            </a:fld>
            <a:endParaRPr lang="en-US" altLang="en-US" sz="1200" dirty="0">
              <a:solidFill>
                <a:srgbClr val="898989"/>
              </a:solidFill>
              <a:ea typeface="MS PGothic" pitchFamily="34" charset="-128"/>
            </a:endParaRPr>
          </a:p>
        </p:txBody>
      </p:sp>
      <p:sp>
        <p:nvSpPr>
          <p:cNvPr id="10" name="Content Placeholder 2"/>
          <p:cNvSpPr txBox="1">
            <a:spLocks/>
          </p:cNvSpPr>
          <p:nvPr/>
        </p:nvSpPr>
        <p:spPr>
          <a:xfrm>
            <a:off x="3276600" y="1600200"/>
            <a:ext cx="54102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US" dirty="0" smtClean="0">
                <a:latin typeface="Arial" panose="020B0604020202020204" pitchFamily="34" charset="0"/>
                <a:cs typeface="Arial" panose="020B0604020202020204" pitchFamily="34" charset="0"/>
              </a:rPr>
              <a:t>Content must be</a:t>
            </a:r>
          </a:p>
          <a:p>
            <a:pPr>
              <a:defRPr/>
            </a:pPr>
            <a:r>
              <a:rPr lang="en-US" dirty="0" smtClean="0">
                <a:latin typeface="Arial" panose="020B0604020202020204" pitchFamily="34" charset="0"/>
                <a:cs typeface="Arial" panose="020B0604020202020204" pitchFamily="34" charset="0"/>
              </a:rPr>
              <a:t>more rigorous</a:t>
            </a:r>
          </a:p>
          <a:p>
            <a:pPr>
              <a:defRPr/>
            </a:pPr>
            <a:r>
              <a:rPr lang="en-US" dirty="0" smtClean="0">
                <a:latin typeface="Arial" panose="020B0604020202020204" pitchFamily="34" charset="0"/>
                <a:cs typeface="Arial" panose="020B0604020202020204" pitchFamily="34" charset="0"/>
              </a:rPr>
              <a:t>more closely tied to real-life needs</a:t>
            </a:r>
          </a:p>
          <a:p>
            <a:pPr>
              <a:defRPr/>
            </a:pPr>
            <a:r>
              <a:rPr lang="en-US" dirty="0" smtClean="0">
                <a:latin typeface="Arial" panose="020B0604020202020204" pitchFamily="34" charset="0"/>
                <a:cs typeface="Arial" panose="020B0604020202020204" pitchFamily="34" charset="0"/>
              </a:rPr>
              <a:t>presented in a continuum, so there is not a separate content for ABE vs. GED</a:t>
            </a:r>
            <a:r>
              <a:rPr lang="en-US" baseline="30000"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preparation students</a:t>
            </a:r>
          </a:p>
          <a:p>
            <a:pPr>
              <a:defRPr/>
            </a:pPr>
            <a:endParaRPr lang="en-US" kern="0" dirty="0" smtClean="0">
              <a:latin typeface="Arial" panose="020B0604020202020204" pitchFamily="34" charset="0"/>
              <a:cs typeface="Arial" panose="020B0604020202020204" pitchFamily="34" charset="0"/>
            </a:endParaRPr>
          </a:p>
          <a:p>
            <a:pPr>
              <a:defRPr/>
            </a:pPr>
            <a:endParaRPr lang="en-US" kern="0" dirty="0" smtClean="0">
              <a:latin typeface="Arial" panose="020B0604020202020204" pitchFamily="34" charset="0"/>
              <a:cs typeface="Arial" panose="020B0604020202020204" pitchFamily="34" charset="0"/>
            </a:endParaRPr>
          </a:p>
          <a:p>
            <a:pPr>
              <a:defRPr/>
            </a:pPr>
            <a:endParaRPr lang="en-US" kern="0" dirty="0">
              <a:latin typeface="Arial" panose="020B0604020202020204" pitchFamily="34" charset="0"/>
              <a:cs typeface="Arial" panose="020B0604020202020204" pitchFamily="34" charset="0"/>
            </a:endParaRPr>
          </a:p>
        </p:txBody>
      </p:sp>
      <p:pic>
        <p:nvPicPr>
          <p:cNvPr id="25611" name="Picture 11"/>
          <p:cNvPicPr>
            <a:picLocks noChangeAspect="1" noChangeArrowheads="1"/>
          </p:cNvPicPr>
          <p:nvPr/>
        </p:nvPicPr>
        <p:blipFill>
          <a:blip r:embed="rId5"/>
          <a:srcRect/>
          <a:stretch>
            <a:fillRect/>
          </a:stretch>
        </p:blipFill>
        <p:spPr bwMode="auto">
          <a:xfrm>
            <a:off x="381000" y="2286000"/>
            <a:ext cx="2667000" cy="2667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custDataLst>
      <p:tags r:id="rId1"/>
    </p:custDataLst>
    <p:extLst>
      <p:ext uri="{BB962C8B-B14F-4D97-AF65-F5344CB8AC3E}">
        <p14:creationId xmlns:p14="http://schemas.microsoft.com/office/powerpoint/2010/main" val="3466056675"/>
      </p:ext>
    </p:extLst>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chemeClr val="bg1"/>
                </a:solidFill>
                <a:latin typeface="Century Gothic" pitchFamily="34" charset="0"/>
              </a:rPr>
              <a:t>What are the </a:t>
            </a:r>
            <a:r>
              <a:rPr lang="en-US" altLang="en-US" sz="2000" dirty="0">
                <a:solidFill>
                  <a:srgbClr val="92D050"/>
                </a:solidFill>
                <a:latin typeface="Century Gothic" pitchFamily="34" charset="0"/>
              </a:rPr>
              <a:t>Opportunities?</a:t>
            </a:r>
          </a:p>
        </p:txBody>
      </p:sp>
      <p:pic>
        <p:nvPicPr>
          <p:cNvPr id="24580"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BEBBA8D6-774E-47BC-B4BE-1CBCBACC0026}" type="slidenum">
              <a:rPr lang="en-US" altLang="en-US" sz="1200">
                <a:solidFill>
                  <a:srgbClr val="898989"/>
                </a:solidFill>
                <a:ea typeface="MS PGothic" pitchFamily="34" charset="-128"/>
              </a:rPr>
              <a:pPr/>
              <a:t>12</a:t>
            </a:fld>
            <a:endParaRPr lang="en-US" altLang="en-US" sz="1200" dirty="0">
              <a:solidFill>
                <a:srgbClr val="898989"/>
              </a:solidFill>
              <a:ea typeface="MS PGothic" pitchFamily="34" charset="-128"/>
            </a:endParaRPr>
          </a:p>
        </p:txBody>
      </p:sp>
      <p:sp>
        <p:nvSpPr>
          <p:cNvPr id="10" name="Content Placeholder 2"/>
          <p:cNvSpPr txBox="1">
            <a:spLocks/>
          </p:cNvSpPr>
          <p:nvPr/>
        </p:nvSpPr>
        <p:spPr>
          <a:xfrm>
            <a:off x="3429000" y="1559169"/>
            <a:ext cx="49530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US" dirty="0" smtClean="0">
                <a:latin typeface="Arial" panose="020B0604020202020204" pitchFamily="34" charset="0"/>
                <a:cs typeface="Arial" panose="020B0604020202020204" pitchFamily="34" charset="0"/>
              </a:rPr>
              <a:t>Programs have the opportunity to </a:t>
            </a:r>
          </a:p>
          <a:p>
            <a:pPr>
              <a:defRPr/>
            </a:pPr>
            <a:r>
              <a:rPr lang="en-US" sz="2400" dirty="0" smtClean="0">
                <a:latin typeface="Arial" panose="020B0604020202020204" pitchFamily="34" charset="0"/>
                <a:cs typeface="Arial" panose="020B0604020202020204" pitchFamily="34" charset="0"/>
              </a:rPr>
              <a:t>Move past teaching to a test</a:t>
            </a:r>
          </a:p>
          <a:p>
            <a:pPr>
              <a:defRPr/>
            </a:pPr>
            <a:r>
              <a:rPr lang="en-US" sz="2400" dirty="0" smtClean="0">
                <a:latin typeface="Arial" panose="020B0604020202020204" pitchFamily="34" charset="0"/>
                <a:cs typeface="Arial" panose="020B0604020202020204" pitchFamily="34" charset="0"/>
              </a:rPr>
              <a:t>Use a more conceptual approach to learning</a:t>
            </a:r>
          </a:p>
          <a:p>
            <a:pPr>
              <a:defRPr/>
            </a:pPr>
            <a:r>
              <a:rPr lang="en-US" sz="2400" dirty="0" smtClean="0">
                <a:latin typeface="Arial" panose="020B0604020202020204" pitchFamily="34" charset="0"/>
                <a:cs typeface="Arial" panose="020B0604020202020204" pitchFamily="34" charset="0"/>
              </a:rPr>
              <a:t>Meet the long-term, not just short-term needs of students</a:t>
            </a:r>
          </a:p>
          <a:p>
            <a:pPr>
              <a:defRPr/>
            </a:pPr>
            <a:r>
              <a:rPr lang="en-US" sz="2400" dirty="0" smtClean="0">
                <a:latin typeface="Arial" panose="020B0604020202020204" pitchFamily="34" charset="0"/>
                <a:cs typeface="Arial" panose="020B0604020202020204" pitchFamily="34" charset="0"/>
              </a:rPr>
              <a:t>Show students the relevance of what they are learning; thus enhancing student motivation and outcomes</a:t>
            </a:r>
          </a:p>
          <a:p>
            <a:pPr marL="0" indent="0">
              <a:buFontTx/>
              <a:buNone/>
              <a:defRPr/>
            </a:pPr>
            <a:endParaRPr lang="en-US" kern="0" dirty="0" smtClean="0">
              <a:latin typeface="Arial" panose="020B0604020202020204" pitchFamily="34" charset="0"/>
              <a:cs typeface="Arial" panose="020B0604020202020204" pitchFamily="34" charset="0"/>
            </a:endParaRPr>
          </a:p>
          <a:p>
            <a:pPr>
              <a:defRPr/>
            </a:pPr>
            <a:endParaRPr lang="en-US" kern="0" dirty="0" smtClean="0">
              <a:latin typeface="Arial" panose="020B0604020202020204" pitchFamily="34" charset="0"/>
              <a:cs typeface="Arial" panose="020B0604020202020204" pitchFamily="34" charset="0"/>
            </a:endParaRPr>
          </a:p>
          <a:p>
            <a:pPr>
              <a:defRPr/>
            </a:pPr>
            <a:endParaRPr lang="en-US" kern="0" dirty="0">
              <a:latin typeface="Arial" panose="020B0604020202020204" pitchFamily="34" charset="0"/>
              <a:cs typeface="Arial" panose="020B0604020202020204" pitchFamily="34" charset="0"/>
            </a:endParaRPr>
          </a:p>
        </p:txBody>
      </p:sp>
      <p:pic>
        <p:nvPicPr>
          <p:cNvPr id="7" name="Picture 6" descr="solu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04420">
            <a:off x="535834" y="2539727"/>
            <a:ext cx="2726856" cy="22894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custDataLst>
      <p:tags r:id="rId1"/>
    </p:custDataLst>
    <p:extLst>
      <p:ext uri="{BB962C8B-B14F-4D97-AF65-F5344CB8AC3E}">
        <p14:creationId xmlns:p14="http://schemas.microsoft.com/office/powerpoint/2010/main" val="126818054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92D050"/>
                </a:solidFill>
                <a:latin typeface="Century Gothic" pitchFamily="34" charset="0"/>
              </a:rPr>
              <a:t>The Big Picture</a:t>
            </a:r>
          </a:p>
        </p:txBody>
      </p:sp>
      <p:pic>
        <p:nvPicPr>
          <p:cNvPr id="23556"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9F7690FC-7CA9-4221-A22C-28EEC25D73A2}" type="slidenum">
              <a:rPr lang="en-US" altLang="en-US" sz="1200">
                <a:solidFill>
                  <a:srgbClr val="898989"/>
                </a:solidFill>
                <a:ea typeface="MS PGothic" pitchFamily="34" charset="-128"/>
              </a:rPr>
              <a:pPr/>
              <a:t>13</a:t>
            </a:fld>
            <a:endParaRPr lang="en-US" altLang="en-US" sz="1200" dirty="0">
              <a:solidFill>
                <a:srgbClr val="898989"/>
              </a:solidFill>
              <a:ea typeface="MS PGothic" pitchFamily="34" charset="-128"/>
            </a:endParaRPr>
          </a:p>
        </p:txBody>
      </p:sp>
      <p:sp>
        <p:nvSpPr>
          <p:cNvPr id="23558" name="Text Placeholder 8"/>
          <p:cNvSpPr>
            <a:spLocks noGrp="1"/>
          </p:cNvSpPr>
          <p:nvPr>
            <p:ph type="body" idx="1"/>
          </p:nvPr>
        </p:nvSpPr>
        <p:spPr bwMode="auto">
          <a:solidFill>
            <a:srgbClr val="92D050"/>
          </a:solidFill>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spcAft>
                <a:spcPts val="600"/>
              </a:spcAft>
            </a:pPr>
            <a:r>
              <a:rPr lang="en-US" altLang="en-US" sz="2800" dirty="0" smtClean="0">
                <a:latin typeface="Arial" pitchFamily="34" charset="0"/>
                <a:cs typeface="Arial" pitchFamily="34" charset="0"/>
              </a:rPr>
              <a:t>Programs must</a:t>
            </a:r>
          </a:p>
        </p:txBody>
      </p:sp>
      <p:sp>
        <p:nvSpPr>
          <p:cNvPr id="11" name="Content Placeholder 10"/>
          <p:cNvSpPr>
            <a:spLocks noGrp="1"/>
          </p:cNvSpPr>
          <p:nvPr>
            <p:ph sz="half" idx="2"/>
          </p:nvPr>
        </p:nvSpPr>
        <p:spPr/>
        <p:txBody>
          <a:bodyPr/>
          <a:lstStyle/>
          <a:p>
            <a:pPr>
              <a:defRPr/>
            </a:pPr>
            <a:r>
              <a:rPr lang="en-US" dirty="0">
                <a:latin typeface="Arial" panose="020B0604020202020204" pitchFamily="34" charset="0"/>
                <a:cs typeface="Arial" panose="020B0604020202020204" pitchFamily="34" charset="0"/>
              </a:rPr>
              <a:t>Rethink content</a:t>
            </a:r>
          </a:p>
          <a:p>
            <a:pPr>
              <a:defRPr/>
            </a:pPr>
            <a:r>
              <a:rPr lang="en-US" dirty="0">
                <a:latin typeface="Arial" panose="020B0604020202020204" pitchFamily="34" charset="0"/>
                <a:cs typeface="Arial" panose="020B0604020202020204" pitchFamily="34" charset="0"/>
              </a:rPr>
              <a:t>Rethink instructional </a:t>
            </a:r>
            <a:r>
              <a:rPr lang="en-US" dirty="0" smtClean="0">
                <a:latin typeface="Arial" panose="020B0604020202020204" pitchFamily="34" charset="0"/>
                <a:cs typeface="Arial" panose="020B0604020202020204" pitchFamily="34" charset="0"/>
              </a:rPr>
              <a:t>practices and materials</a:t>
            </a: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Rethink </a:t>
            </a:r>
            <a:r>
              <a:rPr lang="en-US" dirty="0" smtClean="0">
                <a:latin typeface="Arial" panose="020B0604020202020204" pitchFamily="34" charset="0"/>
                <a:cs typeface="Arial" panose="020B0604020202020204" pitchFamily="34" charset="0"/>
              </a:rPr>
              <a:t>process</a:t>
            </a:r>
          </a:p>
          <a:p>
            <a:pPr>
              <a:defRPr/>
            </a:pPr>
            <a:r>
              <a:rPr lang="en-US" dirty="0" smtClean="0">
                <a:latin typeface="Arial" panose="020B0604020202020204" pitchFamily="34" charset="0"/>
                <a:cs typeface="Arial" panose="020B0604020202020204" pitchFamily="34" charset="0"/>
              </a:rPr>
              <a:t>Rethink programmatic structure</a:t>
            </a:r>
            <a:endParaRPr lang="en-US" dirty="0">
              <a:latin typeface="Arial" panose="020B0604020202020204" pitchFamily="34" charset="0"/>
              <a:cs typeface="Arial" panose="020B0604020202020204" pitchFamily="34" charset="0"/>
            </a:endParaRPr>
          </a:p>
          <a:p>
            <a:pPr marL="0" indent="0">
              <a:buFontTx/>
              <a:buNone/>
              <a:defRPr/>
            </a:pPr>
            <a:endParaRPr lang="en-US" dirty="0">
              <a:latin typeface="Arial" panose="020B0604020202020204" pitchFamily="34" charset="0"/>
              <a:cs typeface="Arial" panose="020B0604020202020204" pitchFamily="34" charset="0"/>
            </a:endParaRPr>
          </a:p>
        </p:txBody>
      </p:sp>
      <p:sp>
        <p:nvSpPr>
          <p:cNvPr id="23560" name="Text Placeholder 11"/>
          <p:cNvSpPr>
            <a:spLocks noGrp="1"/>
          </p:cNvSpPr>
          <p:nvPr>
            <p:ph type="body" sz="quarter" idx="3"/>
          </p:nvPr>
        </p:nvSpPr>
        <p:spPr bwMode="auto">
          <a:solidFill>
            <a:srgbClr val="92D050"/>
          </a:solidFill>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spcAft>
                <a:spcPts val="600"/>
              </a:spcAft>
            </a:pPr>
            <a:r>
              <a:rPr lang="en-US" altLang="en-US" sz="2800" dirty="0" smtClean="0">
                <a:latin typeface="Arial" pitchFamily="34" charset="0"/>
                <a:cs typeface="Arial" pitchFamily="34" charset="0"/>
              </a:rPr>
              <a:t>Students must</a:t>
            </a:r>
          </a:p>
        </p:txBody>
      </p:sp>
      <p:sp>
        <p:nvSpPr>
          <p:cNvPr id="23561" name="Content Placeholder 12"/>
          <p:cNvSpPr>
            <a:spLocks noGrp="1"/>
          </p:cNvSpPr>
          <p:nvPr>
            <p:ph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Arial" pitchFamily="34" charset="0"/>
                <a:cs typeface="Arial" pitchFamily="34" charset="0"/>
              </a:rPr>
              <a:t>Read more rigorous text;</a:t>
            </a:r>
          </a:p>
          <a:p>
            <a:r>
              <a:rPr lang="en-US" altLang="en-US" dirty="0" smtClean="0">
                <a:latin typeface="Arial" pitchFamily="34" charset="0"/>
                <a:cs typeface="Arial" pitchFamily="34" charset="0"/>
              </a:rPr>
              <a:t>Produce evidence-based writing; and</a:t>
            </a:r>
          </a:p>
          <a:p>
            <a:r>
              <a:rPr lang="en-US" altLang="en-US" dirty="0" smtClean="0">
                <a:latin typeface="Arial" pitchFamily="34" charset="0"/>
                <a:cs typeface="Arial" pitchFamily="34" charset="0"/>
              </a:rPr>
              <a:t>Achieve higher-order mathematical problem-solving skills</a:t>
            </a:r>
          </a:p>
        </p:txBody>
      </p:sp>
      <p:sp>
        <p:nvSpPr>
          <p:cNvPr id="10"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custDataLst>
      <p:tags r:id="rId1"/>
    </p:custDataLst>
    <p:extLst>
      <p:ext uri="{BB962C8B-B14F-4D97-AF65-F5344CB8AC3E}">
        <p14:creationId xmlns:p14="http://schemas.microsoft.com/office/powerpoint/2010/main" val="687808087"/>
      </p:ext>
    </p:extLst>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http://www.westsidetechfoundation.org/images/graduation.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758825"/>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C:\Projects\IRSC_IPDAE\CorporateFiles\LogoDesign\logo_ipdae_withTa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It’s All About the </a:t>
            </a:r>
            <a:r>
              <a:rPr lang="en-US" altLang="en-US" sz="2000" dirty="0" smtClean="0">
                <a:solidFill>
                  <a:srgbClr val="92D050"/>
                </a:solidFill>
                <a:latin typeface="Century Gothic" pitchFamily="34" charset="0"/>
              </a:rPr>
              <a:t>Learner</a:t>
            </a:r>
            <a:endParaRPr lang="en-US" altLang="en-US" sz="2000" dirty="0">
              <a:solidFill>
                <a:srgbClr val="92D050"/>
              </a:solidFill>
              <a:latin typeface="Century Gothic" pitchFamily="34" charset="0"/>
            </a:endParaRPr>
          </a:p>
        </p:txBody>
      </p:sp>
      <p:sp>
        <p:nvSpPr>
          <p:cNvPr id="2" name="Rectangle 1"/>
          <p:cNvSpPr/>
          <p:nvPr/>
        </p:nvSpPr>
        <p:spPr>
          <a:xfrm>
            <a:off x="1062714" y="881884"/>
            <a:ext cx="7018571"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altLang="en-US" sz="2800" b="1" dirty="0" smtClean="0">
                <a:ln w="11430"/>
                <a:solidFill>
                  <a:srgbClr val="7030A0"/>
                </a:solidFill>
                <a:effectLst>
                  <a:outerShdw blurRad="50800" dist="39000" dir="5460000" algn="tl">
                    <a:srgbClr val="000000">
                      <a:alpha val="38000"/>
                    </a:srgbClr>
                  </a:outerShdw>
                </a:effectLst>
              </a:rPr>
              <a:t>GUIDING QUESTIONS</a:t>
            </a:r>
            <a:endParaRPr lang="en-US" sz="2800" b="1" dirty="0">
              <a:ln w="11430"/>
              <a:solidFill>
                <a:srgbClr val="7030A0"/>
              </a:solidFill>
              <a:effectLst>
                <a:outerShdw blurRad="50800" dist="39000" dir="5460000" algn="tl">
                  <a:srgbClr val="000000">
                    <a:alpha val="38000"/>
                  </a:srgbClr>
                </a:outerShdw>
              </a:effectLst>
            </a:endParaRPr>
          </a:p>
        </p:txBody>
      </p:sp>
      <p:sp>
        <p:nvSpPr>
          <p:cNvPr id="6" name="Slide Number Placeholder 3"/>
          <p:cNvSpPr txBox="1">
            <a:spLocks/>
          </p:cNvSpPr>
          <p:nvPr/>
        </p:nvSpPr>
        <p:spPr bwMode="auto">
          <a:xfrm>
            <a:off x="457200" y="6299200"/>
            <a:ext cx="458788" cy="3222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pPr>
              <a:spcBef>
                <a:spcPct val="20000"/>
              </a:spcBef>
              <a:defRPr/>
            </a:pPr>
            <a:fld id="{9B26027E-A60D-4C83-8942-5A71E8319175}" type="slidenum">
              <a:rPr lang="en-US" altLang="en-US" sz="1200" kern="0" smtClean="0">
                <a:solidFill>
                  <a:srgbClr val="898989"/>
                </a:solidFill>
                <a:ea typeface="MS PGothic" pitchFamily="34" charset="-128"/>
              </a:rPr>
              <a:pPr>
                <a:spcBef>
                  <a:spcPct val="20000"/>
                </a:spcBef>
                <a:defRPr/>
              </a:pPr>
              <a:t>14</a:t>
            </a:fld>
            <a:endParaRPr lang="en-US" altLang="en-US" sz="1200" kern="0" dirty="0" smtClean="0">
              <a:solidFill>
                <a:srgbClr val="898989"/>
              </a:solidFill>
              <a:ea typeface="MS PGothic" pitchFamily="34" charset="-128"/>
            </a:endParaRPr>
          </a:p>
        </p:txBody>
      </p:sp>
      <p:sp>
        <p:nvSpPr>
          <p:cNvPr id="7" name="Content Placeholder 1"/>
          <p:cNvSpPr>
            <a:spLocks noGrp="1"/>
          </p:cNvSpPr>
          <p:nvPr>
            <p:ph idx="1"/>
          </p:nvPr>
        </p:nvSpPr>
        <p:spPr>
          <a:xfrm>
            <a:off x="457200" y="1600200"/>
            <a:ext cx="8458200" cy="4525963"/>
          </a:xfrm>
        </p:spPr>
        <p:txBody>
          <a:bodyPr/>
          <a:lstStyle/>
          <a:p>
            <a:pPr>
              <a:defRPr/>
            </a:pPr>
            <a:r>
              <a:rPr lang="en-US" dirty="0" smtClean="0">
                <a:latin typeface="Arial" panose="020B0604020202020204" pitchFamily="34" charset="0"/>
                <a:cs typeface="Arial" panose="020B0604020202020204" pitchFamily="34" charset="0"/>
              </a:rPr>
              <a:t>Do you believe your students are academically/workplace ready upon completing your ABE Program?</a:t>
            </a:r>
          </a:p>
          <a:p>
            <a:pPr>
              <a:defRPr/>
            </a:pPr>
            <a:endParaRPr lang="en-US" dirty="0" smtClean="0">
              <a:latin typeface="Arial" panose="020B0604020202020204" pitchFamily="34" charset="0"/>
              <a:cs typeface="Arial" panose="020B0604020202020204" pitchFamily="34" charset="0"/>
            </a:endParaRPr>
          </a:p>
          <a:p>
            <a:pPr lvl="1">
              <a:defRPr/>
            </a:pPr>
            <a:r>
              <a:rPr lang="en-US" dirty="0" smtClean="0">
                <a:latin typeface="Arial" panose="020B0604020202020204" pitchFamily="34" charset="0"/>
                <a:cs typeface="Arial" panose="020B0604020202020204" pitchFamily="34" charset="0"/>
              </a:rPr>
              <a:t>Are they able to communicate effectively both orally and in writing?</a:t>
            </a:r>
          </a:p>
          <a:p>
            <a:pPr lvl="1">
              <a:defRPr/>
            </a:pPr>
            <a:r>
              <a:rPr lang="en-US" dirty="0" smtClean="0">
                <a:latin typeface="Arial" panose="020B0604020202020204" pitchFamily="34" charset="0"/>
                <a:cs typeface="Arial" panose="020B0604020202020204" pitchFamily="34" charset="0"/>
              </a:rPr>
              <a:t>Are they marketable?</a:t>
            </a:r>
          </a:p>
          <a:p>
            <a:pPr lvl="1">
              <a:defRPr/>
            </a:pPr>
            <a:endParaRPr lang="en-US" dirty="0" smtClean="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What has worked?  What has not worked?</a:t>
            </a:r>
          </a:p>
          <a:p>
            <a:pPr lvl="1">
              <a:defRPr/>
            </a:pP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6019800" y="6299200"/>
            <a:ext cx="2895600" cy="400110"/>
          </a:xfrm>
          <a:prstGeom prst="rect">
            <a:avLst/>
          </a:prstGeom>
          <a:solidFill>
            <a:srgbClr val="92D050"/>
          </a:solidFill>
          <a:ln w="6350">
            <a:solidFill>
              <a:schemeClr val="tx1"/>
            </a:solidFill>
          </a:ln>
          <a:scene3d>
            <a:camera prst="orthographicFront"/>
            <a:lightRig rig="threePt" dir="t"/>
          </a:scene3d>
          <a:sp3d>
            <a:bevelT/>
          </a:sp3d>
        </p:spPr>
        <p:txBody>
          <a:bodyPr>
            <a:spAutoFit/>
          </a:bodyPr>
          <a:lstStyle/>
          <a:p>
            <a:pPr>
              <a:defRPr/>
            </a:pPr>
            <a:r>
              <a:rPr lang="en-US" sz="2000" dirty="0" smtClean="0"/>
              <a:t>Workbook p. 2</a:t>
            </a:r>
          </a:p>
        </p:txBody>
      </p:sp>
    </p:spTree>
    <p:extLst>
      <p:ext uri="{BB962C8B-B14F-4D97-AF65-F5344CB8AC3E}">
        <p14:creationId xmlns:p14="http://schemas.microsoft.com/office/powerpoint/2010/main" val="269760566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http://www.westsidetechfoundation.org/images/graduation.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758825"/>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pPr>
              <a:defRPr/>
            </a:pPr>
            <a:r>
              <a:rPr lang="en-US" dirty="0">
                <a:latin typeface="Arial" panose="020B0604020202020204" pitchFamily="34" charset="0"/>
                <a:cs typeface="Arial" panose="020B0604020202020204" pitchFamily="34" charset="0"/>
              </a:rPr>
              <a:t>How does your program create a shared vision for academic success</a:t>
            </a:r>
            <a:r>
              <a:rPr lang="en-US" dirty="0" smtClean="0">
                <a:latin typeface="Arial" panose="020B0604020202020204" pitchFamily="34" charset="0"/>
                <a:cs typeface="Arial" panose="020B0604020202020204" pitchFamily="34" charset="0"/>
              </a:rPr>
              <a:t>?</a:t>
            </a:r>
          </a:p>
          <a:p>
            <a:pPr>
              <a:defRPr/>
            </a:pPr>
            <a:endParaRPr lang="en-US" dirty="0" smtClean="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Is your vision learner oriented?</a:t>
            </a:r>
          </a:p>
          <a:p>
            <a:pPr marL="0" indent="0">
              <a:buFontTx/>
              <a:buNone/>
              <a:defRPr/>
            </a:pPr>
            <a:endParaRPr lang="en-US" dirty="0" smtClean="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How </a:t>
            </a:r>
            <a:r>
              <a:rPr lang="en-US" dirty="0">
                <a:latin typeface="Arial" panose="020B0604020202020204" pitchFamily="34" charset="0"/>
                <a:cs typeface="Arial" panose="020B0604020202020204" pitchFamily="34" charset="0"/>
              </a:rPr>
              <a:t>could you use this activity to create a shared vision of what you want to achieve as a campus/department?</a:t>
            </a:r>
          </a:p>
        </p:txBody>
      </p:sp>
      <p:pic>
        <p:nvPicPr>
          <p:cNvPr id="11268" name="Picture 5" descr="C:\Projects\IRSC_IPDAE\CorporateFiles\LogoDesign\logo_ipdae_withTa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It’s All About the </a:t>
            </a:r>
            <a:r>
              <a:rPr lang="en-US" altLang="en-US" sz="2000" dirty="0" smtClean="0">
                <a:solidFill>
                  <a:srgbClr val="92D050"/>
                </a:solidFill>
                <a:latin typeface="Century Gothic" pitchFamily="34" charset="0"/>
              </a:rPr>
              <a:t>Learner</a:t>
            </a:r>
            <a:endParaRPr lang="en-US" altLang="en-US" sz="2000" dirty="0">
              <a:solidFill>
                <a:srgbClr val="92D050"/>
              </a:solidFill>
              <a:latin typeface="Century Gothic" pitchFamily="34" charset="0"/>
            </a:endParaRPr>
          </a:p>
        </p:txBody>
      </p:sp>
      <p:sp>
        <p:nvSpPr>
          <p:cNvPr id="7" name="Slide Number Placeholder 3"/>
          <p:cNvSpPr txBox="1">
            <a:spLocks/>
          </p:cNvSpPr>
          <p:nvPr/>
        </p:nvSpPr>
        <p:spPr bwMode="auto">
          <a:xfrm>
            <a:off x="457200" y="6299200"/>
            <a:ext cx="458788" cy="3222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pPr>
              <a:spcBef>
                <a:spcPct val="20000"/>
              </a:spcBef>
              <a:defRPr/>
            </a:pPr>
            <a:fld id="{9B26027E-A60D-4C83-8942-5A71E8319175}" type="slidenum">
              <a:rPr lang="en-US" altLang="en-US" sz="1200" kern="0" smtClean="0">
                <a:solidFill>
                  <a:srgbClr val="898989"/>
                </a:solidFill>
                <a:ea typeface="MS PGothic" pitchFamily="34" charset="-128"/>
              </a:rPr>
              <a:pPr>
                <a:spcBef>
                  <a:spcPct val="20000"/>
                </a:spcBef>
                <a:defRPr/>
              </a:pPr>
              <a:t>15</a:t>
            </a:fld>
            <a:endParaRPr lang="en-US" altLang="en-US" sz="1200" kern="0" dirty="0" smtClean="0">
              <a:solidFill>
                <a:srgbClr val="898989"/>
              </a:solidFill>
              <a:ea typeface="MS PGothic" pitchFamily="34" charset="-128"/>
            </a:endParaRPr>
          </a:p>
        </p:txBody>
      </p:sp>
    </p:spTree>
    <p:extLst>
      <p:ext uri="{BB962C8B-B14F-4D97-AF65-F5344CB8AC3E}">
        <p14:creationId xmlns:p14="http://schemas.microsoft.com/office/powerpoint/2010/main" val="47184046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Exploring the Standards</a:t>
            </a:r>
            <a:endParaRPr lang="en-US" dirty="0"/>
          </a:p>
        </p:txBody>
      </p:sp>
      <p:sp>
        <p:nvSpPr>
          <p:cNvPr id="28675" name="Text Placeholder 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smtClean="0"/>
              <a:t>ELA/Literacy Standards</a:t>
            </a:r>
          </a:p>
        </p:txBody>
      </p:sp>
      <p:pic>
        <p:nvPicPr>
          <p:cNvPr id="2867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8F813CA1-AEBA-4A86-A6EB-40F5DC59E076}" type="slidenum">
              <a:rPr lang="en-US" altLang="en-US" sz="1200">
                <a:solidFill>
                  <a:srgbClr val="898989"/>
                </a:solidFill>
                <a:ea typeface="MS PGothic" pitchFamily="34" charset="-128"/>
              </a:rPr>
              <a:pPr/>
              <a:t>16</a:t>
            </a:fld>
            <a:endParaRPr lang="en-US" altLang="en-US" sz="1200" dirty="0">
              <a:solidFill>
                <a:srgbClr val="898989"/>
              </a:solidFill>
              <a:ea typeface="MS PGothic" pitchFamily="34" charset="-128"/>
            </a:endParaRPr>
          </a:p>
        </p:txBody>
      </p:sp>
      <p:sp>
        <p:nvSpPr>
          <p:cNvPr id="8"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1816780026"/>
      </p:ext>
    </p:extLst>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6958" y="2581308"/>
            <a:ext cx="1043876" cy="369332"/>
          </a:xfrm>
          <a:prstGeom prst="rect">
            <a:avLst/>
          </a:prstGeom>
          <a:noFill/>
        </p:spPr>
        <p:txBody>
          <a:bodyPr wrap="none" rtlCol="0">
            <a:spAutoFit/>
          </a:bodyPr>
          <a:lstStyle/>
          <a:p>
            <a:r>
              <a:rPr lang="en-US" sz="1800" b="1" dirty="0" smtClean="0"/>
              <a:t>Strands</a:t>
            </a:r>
            <a:endParaRPr lang="en-US" sz="1800" b="1" dirty="0"/>
          </a:p>
        </p:txBody>
      </p:sp>
      <p:sp>
        <p:nvSpPr>
          <p:cNvPr id="14" name="TextBox 13"/>
          <p:cNvSpPr txBox="1"/>
          <p:nvPr/>
        </p:nvSpPr>
        <p:spPr>
          <a:xfrm>
            <a:off x="352150" y="3659383"/>
            <a:ext cx="1313180" cy="646331"/>
          </a:xfrm>
          <a:prstGeom prst="rect">
            <a:avLst/>
          </a:prstGeom>
          <a:noFill/>
        </p:spPr>
        <p:txBody>
          <a:bodyPr wrap="none" rtlCol="0">
            <a:spAutoFit/>
          </a:bodyPr>
          <a:lstStyle/>
          <a:p>
            <a:pPr algn="ctr"/>
            <a:r>
              <a:rPr lang="en-US" sz="1800" b="1" dirty="0" smtClean="0"/>
              <a:t>Anchor</a:t>
            </a:r>
          </a:p>
          <a:p>
            <a:pPr algn="ctr"/>
            <a:r>
              <a:rPr lang="en-US" sz="1800" b="1" dirty="0" smtClean="0"/>
              <a:t>Standards</a:t>
            </a:r>
            <a:endParaRPr lang="en-US" sz="1800" b="1" dirty="0"/>
          </a:p>
        </p:txBody>
      </p:sp>
      <p:grpSp>
        <p:nvGrpSpPr>
          <p:cNvPr id="2" name="Group 1"/>
          <p:cNvGrpSpPr/>
          <p:nvPr/>
        </p:nvGrpSpPr>
        <p:grpSpPr>
          <a:xfrm>
            <a:off x="1857825" y="2383970"/>
            <a:ext cx="6839857" cy="3396332"/>
            <a:chOff x="1857825" y="2383970"/>
            <a:chExt cx="6839857" cy="3396332"/>
          </a:xfrm>
        </p:grpSpPr>
        <p:sp>
          <p:nvSpPr>
            <p:cNvPr id="5" name="Rectangle 4"/>
            <p:cNvSpPr/>
            <p:nvPr/>
          </p:nvSpPr>
          <p:spPr>
            <a:xfrm>
              <a:off x="7162799" y="2383972"/>
              <a:ext cx="1527629" cy="85634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Language</a:t>
              </a:r>
              <a:endParaRPr lang="en-US" sz="1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ectangle 5"/>
            <p:cNvSpPr/>
            <p:nvPr/>
          </p:nvSpPr>
          <p:spPr>
            <a:xfrm>
              <a:off x="5410199" y="2387597"/>
              <a:ext cx="1527629" cy="85634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Speaking &amp; Listening</a:t>
              </a:r>
              <a:endParaRPr lang="en-US" sz="1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Rectangle 6"/>
            <p:cNvSpPr/>
            <p:nvPr/>
          </p:nvSpPr>
          <p:spPr>
            <a:xfrm>
              <a:off x="3646716" y="2383970"/>
              <a:ext cx="1527629" cy="85634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Writing</a:t>
              </a:r>
              <a:endParaRPr lang="en-US" sz="1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 name="Rectangle 7"/>
            <p:cNvSpPr/>
            <p:nvPr/>
          </p:nvSpPr>
          <p:spPr>
            <a:xfrm>
              <a:off x="1857825" y="2383970"/>
              <a:ext cx="1527629" cy="85634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Reading</a:t>
              </a:r>
              <a:endParaRPr lang="en-US" sz="1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Rectangle 9"/>
            <p:cNvSpPr/>
            <p:nvPr/>
          </p:nvSpPr>
          <p:spPr>
            <a:xfrm>
              <a:off x="7170053" y="3646713"/>
              <a:ext cx="1527629" cy="85634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1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1" name="Rectangle 10"/>
            <p:cNvSpPr/>
            <p:nvPr/>
          </p:nvSpPr>
          <p:spPr>
            <a:xfrm>
              <a:off x="5417453" y="3650338"/>
              <a:ext cx="1527629" cy="85634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1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2" name="Rectangle 11"/>
            <p:cNvSpPr/>
            <p:nvPr/>
          </p:nvSpPr>
          <p:spPr>
            <a:xfrm>
              <a:off x="3653970" y="3646711"/>
              <a:ext cx="1527629" cy="85634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1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3" name="Rectangle 12"/>
            <p:cNvSpPr/>
            <p:nvPr/>
          </p:nvSpPr>
          <p:spPr>
            <a:xfrm>
              <a:off x="1865079" y="3646711"/>
              <a:ext cx="1527629" cy="85634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10</a:t>
              </a:r>
              <a:endParaRPr lang="en-US" sz="1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5" name="Rectangle 14"/>
            <p:cNvSpPr/>
            <p:nvPr/>
          </p:nvSpPr>
          <p:spPr>
            <a:xfrm>
              <a:off x="1865080" y="4923959"/>
              <a:ext cx="6825348" cy="85634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Level-Specific Standards:  NRS Levels 1-4</a:t>
              </a:r>
              <a:endParaRPr lang="en-US" sz="1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Down Arrow 15"/>
            <p:cNvSpPr/>
            <p:nvPr/>
          </p:nvSpPr>
          <p:spPr>
            <a:xfrm>
              <a:off x="2517648" y="3249457"/>
              <a:ext cx="274751" cy="531518"/>
            </a:xfrm>
            <a:prstGeom prst="downArrow">
              <a:avLst/>
            </a:prstGeom>
            <a:gradFill flip="none" rotWithShape="1">
              <a:gsLst>
                <a:gs pos="0">
                  <a:srgbClr val="7272DC">
                    <a:shade val="30000"/>
                    <a:satMod val="115000"/>
                  </a:srgbClr>
                </a:gs>
                <a:gs pos="50000">
                  <a:srgbClr val="7272DC">
                    <a:shade val="67500"/>
                    <a:satMod val="115000"/>
                  </a:srgbClr>
                </a:gs>
                <a:gs pos="100000">
                  <a:srgbClr val="7272D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7" name="Down Arrow 16"/>
            <p:cNvSpPr/>
            <p:nvPr/>
          </p:nvSpPr>
          <p:spPr>
            <a:xfrm>
              <a:off x="4270248" y="3249457"/>
              <a:ext cx="274751" cy="531518"/>
            </a:xfrm>
            <a:prstGeom prst="downArrow">
              <a:avLst/>
            </a:prstGeom>
            <a:gradFill flip="none" rotWithShape="1">
              <a:gsLst>
                <a:gs pos="0">
                  <a:srgbClr val="7272DC">
                    <a:shade val="30000"/>
                    <a:satMod val="115000"/>
                  </a:srgbClr>
                </a:gs>
                <a:gs pos="50000">
                  <a:srgbClr val="7272DC">
                    <a:shade val="67500"/>
                    <a:satMod val="115000"/>
                  </a:srgbClr>
                </a:gs>
                <a:gs pos="100000">
                  <a:srgbClr val="7272D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8" name="Down Arrow 17"/>
            <p:cNvSpPr/>
            <p:nvPr/>
          </p:nvSpPr>
          <p:spPr>
            <a:xfrm>
              <a:off x="6022848" y="3276001"/>
              <a:ext cx="274751" cy="531518"/>
            </a:xfrm>
            <a:prstGeom prst="downArrow">
              <a:avLst/>
            </a:prstGeom>
            <a:gradFill flip="none" rotWithShape="1">
              <a:gsLst>
                <a:gs pos="0">
                  <a:srgbClr val="7272DC">
                    <a:shade val="30000"/>
                    <a:satMod val="115000"/>
                  </a:srgbClr>
                </a:gs>
                <a:gs pos="50000">
                  <a:srgbClr val="7272DC">
                    <a:shade val="67500"/>
                    <a:satMod val="115000"/>
                  </a:srgbClr>
                </a:gs>
                <a:gs pos="100000">
                  <a:srgbClr val="7272D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9" name="Down Arrow 18"/>
            <p:cNvSpPr/>
            <p:nvPr/>
          </p:nvSpPr>
          <p:spPr>
            <a:xfrm>
              <a:off x="7775448" y="3266857"/>
              <a:ext cx="274751" cy="531518"/>
            </a:xfrm>
            <a:prstGeom prst="downArrow">
              <a:avLst/>
            </a:prstGeom>
            <a:gradFill flip="none" rotWithShape="1">
              <a:gsLst>
                <a:gs pos="0">
                  <a:srgbClr val="7272DC">
                    <a:shade val="30000"/>
                    <a:satMod val="115000"/>
                  </a:srgbClr>
                </a:gs>
                <a:gs pos="50000">
                  <a:srgbClr val="7272DC">
                    <a:shade val="67500"/>
                    <a:satMod val="115000"/>
                  </a:srgbClr>
                </a:gs>
                <a:gs pos="100000">
                  <a:srgbClr val="7272D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0" name="Down Arrow 19"/>
            <p:cNvSpPr/>
            <p:nvPr/>
          </p:nvSpPr>
          <p:spPr>
            <a:xfrm>
              <a:off x="2514600" y="4508281"/>
              <a:ext cx="274751" cy="531518"/>
            </a:xfrm>
            <a:prstGeom prst="downArrow">
              <a:avLst/>
            </a:prstGeom>
            <a:gradFill flip="none" rotWithShape="1">
              <a:gsLst>
                <a:gs pos="0">
                  <a:srgbClr val="7272DC">
                    <a:shade val="30000"/>
                    <a:satMod val="115000"/>
                  </a:srgbClr>
                </a:gs>
                <a:gs pos="50000">
                  <a:srgbClr val="7272DC">
                    <a:shade val="67500"/>
                    <a:satMod val="115000"/>
                  </a:srgbClr>
                </a:gs>
                <a:gs pos="100000">
                  <a:srgbClr val="7272D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1" name="Down Arrow 20"/>
            <p:cNvSpPr/>
            <p:nvPr/>
          </p:nvSpPr>
          <p:spPr>
            <a:xfrm>
              <a:off x="4267200" y="4508281"/>
              <a:ext cx="274751" cy="531518"/>
            </a:xfrm>
            <a:prstGeom prst="downArrow">
              <a:avLst/>
            </a:prstGeom>
            <a:gradFill flip="none" rotWithShape="1">
              <a:gsLst>
                <a:gs pos="0">
                  <a:srgbClr val="7272DC">
                    <a:shade val="30000"/>
                    <a:satMod val="115000"/>
                  </a:srgbClr>
                </a:gs>
                <a:gs pos="50000">
                  <a:srgbClr val="7272DC">
                    <a:shade val="67500"/>
                    <a:satMod val="115000"/>
                  </a:srgbClr>
                </a:gs>
                <a:gs pos="100000">
                  <a:srgbClr val="7272D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2" name="Down Arrow 21"/>
            <p:cNvSpPr/>
            <p:nvPr/>
          </p:nvSpPr>
          <p:spPr>
            <a:xfrm>
              <a:off x="6019800" y="4534825"/>
              <a:ext cx="274751" cy="531518"/>
            </a:xfrm>
            <a:prstGeom prst="downArrow">
              <a:avLst/>
            </a:prstGeom>
            <a:gradFill flip="none" rotWithShape="1">
              <a:gsLst>
                <a:gs pos="0">
                  <a:srgbClr val="7272DC">
                    <a:shade val="30000"/>
                    <a:satMod val="115000"/>
                  </a:srgbClr>
                </a:gs>
                <a:gs pos="50000">
                  <a:srgbClr val="7272DC">
                    <a:shade val="67500"/>
                    <a:satMod val="115000"/>
                  </a:srgbClr>
                </a:gs>
                <a:gs pos="100000">
                  <a:srgbClr val="7272D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Down Arrow 22"/>
            <p:cNvSpPr/>
            <p:nvPr/>
          </p:nvSpPr>
          <p:spPr>
            <a:xfrm>
              <a:off x="7772400" y="4525681"/>
              <a:ext cx="274751" cy="531518"/>
            </a:xfrm>
            <a:prstGeom prst="downArrow">
              <a:avLst/>
            </a:prstGeom>
            <a:gradFill flip="none" rotWithShape="1">
              <a:gsLst>
                <a:gs pos="0">
                  <a:srgbClr val="7272DC">
                    <a:shade val="30000"/>
                    <a:satMod val="115000"/>
                  </a:srgbClr>
                </a:gs>
                <a:gs pos="50000">
                  <a:srgbClr val="7272DC">
                    <a:shade val="67500"/>
                    <a:satMod val="115000"/>
                  </a:srgbClr>
                </a:gs>
                <a:gs pos="100000">
                  <a:srgbClr val="7272D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25" name="Text Box 4"/>
          <p:cNvSpPr txBox="1">
            <a:spLocks noChangeArrowheads="1"/>
          </p:cNvSpPr>
          <p:nvPr/>
        </p:nvSpPr>
        <p:spPr bwMode="auto">
          <a:xfrm>
            <a:off x="4343400" y="76200"/>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Structure of the </a:t>
            </a:r>
            <a:r>
              <a:rPr lang="en-US" altLang="en-US" sz="2000" dirty="0">
                <a:solidFill>
                  <a:srgbClr val="92D050"/>
                </a:solidFill>
                <a:latin typeface="Century Gothic" pitchFamily="34" charset="0"/>
              </a:rPr>
              <a:t>ELA/Literacy Standards</a:t>
            </a:r>
          </a:p>
        </p:txBody>
      </p:sp>
      <p:sp>
        <p:nvSpPr>
          <p:cNvPr id="24"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
        <p:nvSpPr>
          <p:cNvPr id="27"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DBC719D0-EB31-4BC9-901B-47E1DC410CE1}" type="slidenum">
              <a:rPr lang="en-US" altLang="en-US" sz="1200">
                <a:solidFill>
                  <a:srgbClr val="898989"/>
                </a:solidFill>
                <a:ea typeface="MS PGothic" pitchFamily="34" charset="-128"/>
              </a:rPr>
              <a:pPr/>
              <a:t>17</a:t>
            </a:fld>
            <a:endParaRPr lang="en-US" altLang="en-US" sz="1200" dirty="0">
              <a:solidFill>
                <a:srgbClr val="898989"/>
              </a:solidFill>
              <a:ea typeface="MS PGothic" pitchFamily="34" charset="-128"/>
            </a:endParaRPr>
          </a:p>
        </p:txBody>
      </p:sp>
    </p:spTree>
    <p:extLst>
      <p:ext uri="{BB962C8B-B14F-4D97-AF65-F5344CB8AC3E}">
        <p14:creationId xmlns:p14="http://schemas.microsoft.com/office/powerpoint/2010/main" val="335300322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525963"/>
          </a:xfrm>
        </p:spPr>
        <p:txBody>
          <a:bodyPr/>
          <a:lstStyle/>
          <a:p>
            <a:pPr marL="0" indent="0">
              <a:buNone/>
            </a:pPr>
            <a:r>
              <a:rPr lang="en-US" sz="2800" dirty="0" smtClean="0">
                <a:latin typeface="Arial" panose="020B0604020202020204" pitchFamily="34" charset="0"/>
                <a:cs typeface="Arial" panose="020B0604020202020204" pitchFamily="34" charset="0"/>
              </a:rPr>
              <a:t>ELA Anchor standards provide focus/coherence</a:t>
            </a:r>
          </a:p>
          <a:p>
            <a:r>
              <a:rPr lang="en-US" sz="2800" b="1" dirty="0" smtClean="0">
                <a:solidFill>
                  <a:srgbClr val="7030A0"/>
                </a:solidFill>
                <a:latin typeface="Arial" panose="020B0604020202020204" pitchFamily="34" charset="0"/>
                <a:cs typeface="Arial" panose="020B0604020202020204" pitchFamily="34" charset="0"/>
              </a:rPr>
              <a:t>10 Reading </a:t>
            </a:r>
            <a:r>
              <a:rPr lang="en-US" sz="2800" dirty="0" smtClean="0">
                <a:latin typeface="Arial" panose="020B0604020202020204" pitchFamily="34" charset="0"/>
                <a:cs typeface="Arial" panose="020B0604020202020204" pitchFamily="34" charset="0"/>
              </a:rPr>
              <a:t>anchor standards apply to literacy and informational text</a:t>
            </a:r>
          </a:p>
          <a:p>
            <a:r>
              <a:rPr lang="en-US" sz="2800" b="1" dirty="0">
                <a:solidFill>
                  <a:srgbClr val="7030A0"/>
                </a:solidFill>
                <a:latin typeface="Arial" panose="020B0604020202020204" pitchFamily="34" charset="0"/>
                <a:cs typeface="Arial" panose="020B0604020202020204" pitchFamily="34" charset="0"/>
              </a:rPr>
              <a:t>3 Foundational Skills in Reading </a:t>
            </a:r>
            <a:r>
              <a:rPr lang="en-US" sz="2800" dirty="0">
                <a:latin typeface="Arial" panose="020B0604020202020204" pitchFamily="34" charset="0"/>
                <a:cs typeface="Arial" panose="020B0604020202020204" pitchFamily="34" charset="0"/>
              </a:rPr>
              <a:t>anchor standards</a:t>
            </a:r>
          </a:p>
          <a:p>
            <a:r>
              <a:rPr lang="en-US" sz="2800" b="1" dirty="0" smtClean="0">
                <a:solidFill>
                  <a:srgbClr val="7030A0"/>
                </a:solidFill>
                <a:latin typeface="Arial" panose="020B0604020202020204" pitchFamily="34" charset="0"/>
                <a:cs typeface="Arial" panose="020B0604020202020204" pitchFamily="34" charset="0"/>
              </a:rPr>
              <a:t>10 Writing </a:t>
            </a:r>
            <a:r>
              <a:rPr lang="en-US" sz="2800" dirty="0" smtClean="0">
                <a:latin typeface="Arial" panose="020B0604020202020204" pitchFamily="34" charset="0"/>
                <a:cs typeface="Arial" panose="020B0604020202020204" pitchFamily="34" charset="0"/>
              </a:rPr>
              <a:t>anchor standards</a:t>
            </a:r>
          </a:p>
          <a:p>
            <a:r>
              <a:rPr lang="en-US" sz="2800" b="1" dirty="0" smtClean="0">
                <a:solidFill>
                  <a:srgbClr val="7030A0"/>
                </a:solidFill>
                <a:latin typeface="Arial" panose="020B0604020202020204" pitchFamily="34" charset="0"/>
                <a:cs typeface="Arial" panose="020B0604020202020204" pitchFamily="34" charset="0"/>
              </a:rPr>
              <a:t>6 </a:t>
            </a:r>
            <a:r>
              <a:rPr lang="en-US" sz="2800" b="1" dirty="0">
                <a:solidFill>
                  <a:srgbClr val="7030A0"/>
                </a:solidFill>
                <a:latin typeface="Arial" panose="020B0604020202020204" pitchFamily="34" charset="0"/>
                <a:cs typeface="Arial" panose="020B0604020202020204" pitchFamily="34" charset="0"/>
              </a:rPr>
              <a:t>Speaking and Listening </a:t>
            </a:r>
            <a:r>
              <a:rPr lang="en-US" sz="2800" dirty="0">
                <a:latin typeface="Arial" panose="020B0604020202020204" pitchFamily="34" charset="0"/>
                <a:cs typeface="Arial" panose="020B0604020202020204" pitchFamily="34" charset="0"/>
              </a:rPr>
              <a:t>anchor </a:t>
            </a:r>
            <a:r>
              <a:rPr lang="en-US" sz="2800" dirty="0" smtClean="0">
                <a:latin typeface="Arial" panose="020B0604020202020204" pitchFamily="34" charset="0"/>
                <a:cs typeface="Arial" panose="020B0604020202020204" pitchFamily="34" charset="0"/>
              </a:rPr>
              <a:t>standards </a:t>
            </a:r>
          </a:p>
          <a:p>
            <a:r>
              <a:rPr lang="en-US" sz="2800" b="1" dirty="0">
                <a:solidFill>
                  <a:srgbClr val="7030A0"/>
                </a:solidFill>
                <a:latin typeface="Arial" panose="020B0604020202020204" pitchFamily="34" charset="0"/>
                <a:cs typeface="Arial" panose="020B0604020202020204" pitchFamily="34" charset="0"/>
              </a:rPr>
              <a:t>6 Language </a:t>
            </a:r>
            <a:r>
              <a:rPr lang="en-US" sz="2800" dirty="0">
                <a:latin typeface="Arial" panose="020B0604020202020204" pitchFamily="34" charset="0"/>
                <a:cs typeface="Arial" panose="020B0604020202020204" pitchFamily="34" charset="0"/>
              </a:rPr>
              <a:t>anchor </a:t>
            </a:r>
            <a:r>
              <a:rPr lang="en-US" sz="2800" dirty="0" smtClean="0">
                <a:latin typeface="Arial" panose="020B0604020202020204" pitchFamily="34" charset="0"/>
                <a:cs typeface="Arial" panose="020B0604020202020204" pitchFamily="34" charset="0"/>
              </a:rPr>
              <a:t>standards</a:t>
            </a:r>
          </a:p>
          <a:p>
            <a:endParaRPr lang="en-US" sz="2800" dirty="0">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b="1" dirty="0" smtClean="0">
                <a:solidFill>
                  <a:srgbClr val="DDDDDD"/>
                </a:solidFill>
                <a:latin typeface="Century Gothic" pitchFamily="34" charset="0"/>
              </a:rPr>
              <a:t>How do the standards work?</a:t>
            </a:r>
            <a:endParaRPr lang="en-US" altLang="en-US" sz="2000" b="1" dirty="0">
              <a:solidFill>
                <a:srgbClr val="92D050"/>
              </a:solidFill>
              <a:latin typeface="Century Gothic" pitchFamily="34" charset="0"/>
            </a:endParaRPr>
          </a:p>
        </p:txBody>
      </p:sp>
      <p:pic>
        <p:nvPicPr>
          <p:cNvPr id="4"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43823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349250" y="1447800"/>
            <a:ext cx="83375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buFont typeface="Arial" pitchFamily="34" charset="0"/>
              <a:buNone/>
            </a:pPr>
            <a:endParaRPr lang="en-US" altLang="en-US" sz="3200" b="1" dirty="0">
              <a:solidFill>
                <a:srgbClr val="7030A0"/>
              </a:solidFill>
              <a:ea typeface="MS PGothic" pitchFamily="34" charset="-128"/>
            </a:endParaRPr>
          </a:p>
        </p:txBody>
      </p:sp>
      <p:pic>
        <p:nvPicPr>
          <p:cNvPr id="21508"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744BA180-4892-4B31-BD84-EC594B8301B7}" type="slidenum">
              <a:rPr lang="en-US" altLang="en-US" sz="1200">
                <a:solidFill>
                  <a:srgbClr val="898989"/>
                </a:solidFill>
                <a:ea typeface="MS PGothic" pitchFamily="34" charset="-128"/>
              </a:rPr>
              <a:pPr/>
              <a:t>19</a:t>
            </a:fld>
            <a:endParaRPr lang="en-US" altLang="en-US" sz="1200" dirty="0">
              <a:solidFill>
                <a:srgbClr val="898989"/>
              </a:solidFill>
              <a:ea typeface="MS PGothic" pitchFamily="34" charset="-128"/>
            </a:endParaRPr>
          </a:p>
        </p:txBody>
      </p:sp>
      <p:sp>
        <p:nvSpPr>
          <p:cNvPr id="21510"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It’s a </a:t>
            </a:r>
            <a:r>
              <a:rPr lang="en-US" altLang="en-US" sz="2000" dirty="0">
                <a:solidFill>
                  <a:srgbClr val="92D050"/>
                </a:solidFill>
                <a:latin typeface="Century Gothic" pitchFamily="34" charset="0"/>
              </a:rPr>
              <a:t>Continuum</a:t>
            </a:r>
          </a:p>
        </p:txBody>
      </p:sp>
      <p:sp>
        <p:nvSpPr>
          <p:cNvPr id="21511" name="TextBox 9"/>
          <p:cNvSpPr txBox="1">
            <a:spLocks noChangeArrowheads="1"/>
          </p:cNvSpPr>
          <p:nvPr/>
        </p:nvSpPr>
        <p:spPr bwMode="auto">
          <a:xfrm>
            <a:off x="457200" y="152400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b="1" dirty="0"/>
              <a:t>English Language Arts (ELA)</a:t>
            </a:r>
          </a:p>
        </p:txBody>
      </p:sp>
      <p:sp>
        <p:nvSpPr>
          <p:cNvPr id="21512" name="Right Arrow 10"/>
          <p:cNvSpPr>
            <a:spLocks noChangeArrowheads="1"/>
          </p:cNvSpPr>
          <p:nvPr/>
        </p:nvSpPr>
        <p:spPr bwMode="auto">
          <a:xfrm>
            <a:off x="687388" y="3579812"/>
            <a:ext cx="6627812" cy="611188"/>
          </a:xfrm>
          <a:prstGeom prst="rightArrow">
            <a:avLst>
              <a:gd name="adj1" fmla="val 50000"/>
              <a:gd name="adj2" fmla="val 49953"/>
            </a:avLst>
          </a:prstGeom>
          <a:solidFill>
            <a:srgbClr val="92D050"/>
          </a:solidFill>
          <a:ln w="12700" cap="sq" algn="ctr">
            <a:solidFill>
              <a:schemeClr val="tx1"/>
            </a:solidFill>
            <a:round/>
            <a:headEnd type="none" w="sm" len="sm"/>
            <a:tailEnd type="none" w="sm" len="sm"/>
          </a:ln>
        </p:spPr>
        <p:txBody>
          <a:bodyPr wrap="none"/>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en-US" altLang="en-US" dirty="0">
              <a:latin typeface="Times New Roman" pitchFamily="18" charset="0"/>
            </a:endParaRPr>
          </a:p>
        </p:txBody>
      </p:sp>
      <p:sp>
        <p:nvSpPr>
          <p:cNvPr id="21513" name="TextBox 11"/>
          <p:cNvSpPr txBox="1">
            <a:spLocks noChangeArrowheads="1"/>
          </p:cNvSpPr>
          <p:nvPr/>
        </p:nvSpPr>
        <p:spPr bwMode="auto">
          <a:xfrm>
            <a:off x="685800" y="238125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1800" dirty="0"/>
              <a:t>Beginning Adult Basic Education Literacy </a:t>
            </a:r>
            <a:r>
              <a:rPr lang="en-US" altLang="en-US" sz="1800" dirty="0" smtClean="0"/>
              <a:t>               (</a:t>
            </a:r>
            <a:r>
              <a:rPr lang="en-US" altLang="en-US" sz="1800" dirty="0"/>
              <a:t>GE 0.0-1.9)</a:t>
            </a:r>
          </a:p>
        </p:txBody>
      </p:sp>
      <p:sp>
        <p:nvSpPr>
          <p:cNvPr id="21514" name="TextBox 12"/>
          <p:cNvSpPr txBox="1">
            <a:spLocks noChangeArrowheads="1"/>
          </p:cNvSpPr>
          <p:nvPr/>
        </p:nvSpPr>
        <p:spPr bwMode="auto">
          <a:xfrm>
            <a:off x="1508125" y="4108450"/>
            <a:ext cx="1882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1800" dirty="0"/>
              <a:t>Beginning Basic Education </a:t>
            </a:r>
            <a:endParaRPr lang="en-US" altLang="en-US" sz="1800" dirty="0" smtClean="0"/>
          </a:p>
          <a:p>
            <a:r>
              <a:rPr lang="en-US" altLang="en-US" sz="1800" dirty="0" smtClean="0"/>
              <a:t>(</a:t>
            </a:r>
            <a:r>
              <a:rPr lang="en-US" altLang="en-US" sz="1800" dirty="0"/>
              <a:t>GE 2.0-3.9)</a:t>
            </a:r>
          </a:p>
          <a:p>
            <a:endParaRPr lang="en-US" altLang="en-US" sz="1800" dirty="0"/>
          </a:p>
        </p:txBody>
      </p:sp>
      <p:sp>
        <p:nvSpPr>
          <p:cNvPr id="21515" name="TextBox 13"/>
          <p:cNvSpPr txBox="1">
            <a:spLocks noChangeArrowheads="1"/>
          </p:cNvSpPr>
          <p:nvPr/>
        </p:nvSpPr>
        <p:spPr bwMode="auto">
          <a:xfrm>
            <a:off x="2971800" y="2581275"/>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1800" dirty="0"/>
              <a:t>Low Intermediate Basic Education </a:t>
            </a:r>
            <a:r>
              <a:rPr lang="en-US" altLang="en-US" sz="1800" dirty="0" smtClean="0"/>
              <a:t>(</a:t>
            </a:r>
            <a:r>
              <a:rPr lang="en-US" altLang="en-US" sz="1800" dirty="0"/>
              <a:t>GE 4.0-5.9)</a:t>
            </a:r>
          </a:p>
        </p:txBody>
      </p:sp>
      <p:sp>
        <p:nvSpPr>
          <p:cNvPr id="21516" name="TextBox 14"/>
          <p:cNvSpPr txBox="1">
            <a:spLocks noChangeArrowheads="1"/>
          </p:cNvSpPr>
          <p:nvPr/>
        </p:nvSpPr>
        <p:spPr bwMode="auto">
          <a:xfrm>
            <a:off x="3886200" y="4108450"/>
            <a:ext cx="2057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1800" dirty="0"/>
              <a:t>High </a:t>
            </a:r>
            <a:r>
              <a:rPr lang="en-US" altLang="en-US" sz="1800" dirty="0" smtClean="0"/>
              <a:t>Intermediate </a:t>
            </a:r>
            <a:r>
              <a:rPr lang="en-US" altLang="en-US" sz="1800" dirty="0"/>
              <a:t>Basic </a:t>
            </a:r>
            <a:r>
              <a:rPr lang="en-US" altLang="en-US" sz="1800" dirty="0" smtClean="0"/>
              <a:t>Education  (</a:t>
            </a:r>
            <a:r>
              <a:rPr lang="en-US" altLang="en-US" sz="1800" dirty="0"/>
              <a:t>GE 6.0-8.9)</a:t>
            </a:r>
          </a:p>
        </p:txBody>
      </p:sp>
      <p:sp>
        <p:nvSpPr>
          <p:cNvPr id="21517" name="TextBox 15"/>
          <p:cNvSpPr txBox="1">
            <a:spLocks noChangeArrowheads="1"/>
          </p:cNvSpPr>
          <p:nvPr/>
        </p:nvSpPr>
        <p:spPr bwMode="auto">
          <a:xfrm>
            <a:off x="5334000" y="2427288"/>
            <a:ext cx="198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1800" dirty="0"/>
              <a:t>Low and High Adult Secondary Education </a:t>
            </a:r>
            <a:endParaRPr lang="en-US" altLang="en-US" sz="1800" dirty="0" smtClean="0"/>
          </a:p>
          <a:p>
            <a:r>
              <a:rPr lang="en-US" altLang="en-US" sz="1800" dirty="0" smtClean="0"/>
              <a:t>(</a:t>
            </a:r>
            <a:r>
              <a:rPr lang="en-US" altLang="en-US" sz="1800" dirty="0"/>
              <a:t>GE 9.0-12.9)</a:t>
            </a:r>
          </a:p>
        </p:txBody>
      </p:sp>
      <p:sp>
        <p:nvSpPr>
          <p:cNvPr id="21518" name="TextBox 16"/>
          <p:cNvSpPr txBox="1">
            <a:spLocks noChangeArrowheads="1"/>
          </p:cNvSpPr>
          <p:nvPr/>
        </p:nvSpPr>
        <p:spPr bwMode="auto">
          <a:xfrm>
            <a:off x="7467600" y="3436938"/>
            <a:ext cx="137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1800" dirty="0"/>
              <a:t>College and Career Readiness</a:t>
            </a:r>
          </a:p>
        </p:txBody>
      </p:sp>
      <p:sp>
        <p:nvSpPr>
          <p:cNvPr id="15"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custDataLst>
      <p:tags r:id="rId1"/>
    </p:custDataLst>
    <p:extLst>
      <p:ext uri="{BB962C8B-B14F-4D97-AF65-F5344CB8AC3E}">
        <p14:creationId xmlns:p14="http://schemas.microsoft.com/office/powerpoint/2010/main" val="275862113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19200" y="1278193"/>
            <a:ext cx="6705600" cy="5029199"/>
          </a:xfrm>
          <a:prstGeom prst="rect">
            <a:avLst/>
          </a:prstGeom>
          <a:ln>
            <a:noFill/>
          </a:ln>
          <a:effectLst>
            <a:softEdge rad="112500"/>
          </a:effectLst>
        </p:spPr>
      </p:pic>
      <p:sp>
        <p:nvSpPr>
          <p:cNvPr id="8195"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EB3751A4-6FBD-4254-BB48-F1F5DC07A3BF}" type="slidenum">
              <a:rPr lang="en-US" altLang="en-US" sz="1200" smtClean="0">
                <a:solidFill>
                  <a:srgbClr val="898989"/>
                </a:solidFill>
                <a:ea typeface="MS PGothic" pitchFamily="34" charset="-128"/>
              </a:rPr>
              <a:pPr/>
              <a:t>2</a:t>
            </a:fld>
            <a:endParaRPr lang="en-US" altLang="en-US" sz="1200" dirty="0" smtClean="0">
              <a:solidFill>
                <a:srgbClr val="898989"/>
              </a:solidFill>
              <a:ea typeface="MS PGothic" pitchFamily="34" charset="-128"/>
            </a:endParaRPr>
          </a:p>
        </p:txBody>
      </p:sp>
      <p:pic>
        <p:nvPicPr>
          <p:cNvPr id="8196"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9"/>
          <p:cNvSpPr txBox="1">
            <a:spLocks/>
          </p:cNvSpPr>
          <p:nvPr/>
        </p:nvSpPr>
        <p:spPr>
          <a:xfrm>
            <a:off x="1371600" y="2743200"/>
            <a:ext cx="6553200" cy="2819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ctr" eaLnBrk="1" hangingPunct="1">
              <a:buFont typeface="Times" pitchFamily="-111" charset="0"/>
              <a:buNone/>
              <a:defRPr/>
            </a:pPr>
            <a:r>
              <a:rPr lang="en-US" sz="8800" b="1" kern="0" dirty="0" smtClean="0">
                <a:solidFill>
                  <a:srgbClr val="FFC000"/>
                </a:solidFill>
                <a:effectLst>
                  <a:outerShdw blurRad="38100" dist="38100" dir="2700000" algn="tl">
                    <a:srgbClr val="000000">
                      <a:alpha val="43137"/>
                    </a:srgbClr>
                  </a:outerShdw>
                </a:effectLst>
                <a:latin typeface="Segoe Script" panose="020B0504020000000003" pitchFamily="34" charset="0"/>
                <a:cs typeface="Arial" panose="020B0604020202020204" pitchFamily="34" charset="0"/>
              </a:rPr>
              <a:t>Welcome!</a:t>
            </a:r>
            <a:endParaRPr lang="en-US" sz="8800" kern="0" dirty="0" smtClean="0">
              <a:solidFill>
                <a:srgbClr val="FFC000"/>
              </a:solidFill>
              <a:latin typeface="Segoe Script" panose="020B0504020000000003" pitchFamily="34" charset="0"/>
              <a:cs typeface="Arial" panose="020B0604020202020204" pitchFamily="34" charset="0"/>
            </a:endParaRPr>
          </a:p>
        </p:txBody>
      </p:sp>
      <p:sp>
        <p:nvSpPr>
          <p:cNvPr id="8"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17972782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b="1" dirty="0" smtClean="0">
                <a:solidFill>
                  <a:schemeClr val="bg1"/>
                </a:solidFill>
                <a:latin typeface="Century Gothic" pitchFamily="34" charset="0"/>
              </a:rPr>
              <a:t>They </a:t>
            </a:r>
            <a:r>
              <a:rPr lang="en-US" altLang="en-US" sz="2000" b="1" dirty="0" smtClean="0">
                <a:solidFill>
                  <a:srgbClr val="92D050"/>
                </a:solidFill>
                <a:latin typeface="Century Gothic" pitchFamily="34" charset="0"/>
              </a:rPr>
              <a:t>Connect</a:t>
            </a:r>
            <a:endParaRPr lang="en-US" altLang="en-US" sz="2000" b="1" dirty="0">
              <a:solidFill>
                <a:srgbClr val="92D050"/>
              </a:solidFill>
              <a:latin typeface="Century Gothic" pitchFamily="34" charset="0"/>
            </a:endParaRPr>
          </a:p>
        </p:txBody>
      </p:sp>
      <p:sp>
        <p:nvSpPr>
          <p:cNvPr id="5"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3F59CD86-12B8-409A-A1B4-FE4031FFB1D9}" type="slidenum">
              <a:rPr lang="en-US" altLang="en-US" sz="1200">
                <a:solidFill>
                  <a:srgbClr val="898989"/>
                </a:solidFill>
                <a:ea typeface="MS PGothic" pitchFamily="34" charset="-128"/>
              </a:rPr>
              <a:pPr/>
              <a:t>20</a:t>
            </a:fld>
            <a:endParaRPr lang="en-US" altLang="en-US" sz="1200" dirty="0">
              <a:solidFill>
                <a:srgbClr val="898989"/>
              </a:solidFill>
              <a:ea typeface="MS PGothic" pitchFamily="34" charset="-128"/>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29" y="1447800"/>
            <a:ext cx="2418993" cy="310251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aphicFrame>
        <p:nvGraphicFramePr>
          <p:cNvPr id="3" name="Diagram 2"/>
          <p:cNvGraphicFramePr/>
          <p:nvPr>
            <p:extLst>
              <p:ext uri="{D42A27DB-BD31-4B8C-83A1-F6EECF244321}">
                <p14:modId xmlns:p14="http://schemas.microsoft.com/office/powerpoint/2010/main" val="2105379839"/>
              </p:ext>
            </p:extLst>
          </p:nvPr>
        </p:nvGraphicFramePr>
        <p:xfrm>
          <a:off x="2058988" y="1108869"/>
          <a:ext cx="7694612" cy="5063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5017" y="2743200"/>
            <a:ext cx="2246439" cy="29037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319504224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Consistency through </a:t>
            </a:r>
            <a:r>
              <a:rPr lang="en-US" altLang="en-US" sz="2000" dirty="0">
                <a:solidFill>
                  <a:srgbClr val="92D050"/>
                </a:solidFill>
                <a:latin typeface="Century Gothic" pitchFamily="34" charset="0"/>
              </a:rPr>
              <a:t>Connection</a:t>
            </a:r>
          </a:p>
        </p:txBody>
      </p:sp>
      <p:grpSp>
        <p:nvGrpSpPr>
          <p:cNvPr id="31747" name="Group 2"/>
          <p:cNvGrpSpPr>
            <a:grpSpLocks/>
          </p:cNvGrpSpPr>
          <p:nvPr/>
        </p:nvGrpSpPr>
        <p:grpSpPr bwMode="auto">
          <a:xfrm>
            <a:off x="228600" y="1401763"/>
            <a:ext cx="6477000" cy="2332037"/>
            <a:chOff x="228600" y="1401678"/>
            <a:chExt cx="6477000" cy="2332122"/>
          </a:xfrm>
        </p:grpSpPr>
        <p:pic>
          <p:nvPicPr>
            <p:cNvPr id="317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01678"/>
              <a:ext cx="6477000" cy="1874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14400" y="3210580"/>
              <a:ext cx="4622869"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rgbClr val="000000"/>
                  </a:solidFill>
                  <a:effectLst>
                    <a:outerShdw blurRad="50800" dist="39000" dir="5460000" algn="tl">
                      <a:srgbClr val="000000">
                        <a:alpha val="38000"/>
                      </a:srgbClr>
                    </a:outerShdw>
                  </a:effectLst>
                </a:rPr>
                <a:t>CCRS for Adult Education</a:t>
              </a:r>
            </a:p>
          </p:txBody>
        </p:sp>
      </p:grpSp>
      <p:grpSp>
        <p:nvGrpSpPr>
          <p:cNvPr id="4" name="Group 3"/>
          <p:cNvGrpSpPr>
            <a:grpSpLocks/>
          </p:cNvGrpSpPr>
          <p:nvPr/>
        </p:nvGrpSpPr>
        <p:grpSpPr bwMode="auto">
          <a:xfrm>
            <a:off x="914400" y="1752600"/>
            <a:ext cx="6715125" cy="4562475"/>
            <a:chOff x="914400" y="1752600"/>
            <a:chExt cx="6715132" cy="4561820"/>
          </a:xfrm>
        </p:grpSpPr>
        <p:pic>
          <p:nvPicPr>
            <p:cNvPr id="317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6553200"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371600" y="5791200"/>
              <a:ext cx="6257932"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rgbClr val="000000"/>
                  </a:solidFill>
                  <a:effectLst>
                    <a:outerShdw blurRad="50800" dist="39000" dir="5460000" algn="tl">
                      <a:srgbClr val="000000">
                        <a:alpha val="38000"/>
                      </a:srgbClr>
                    </a:outerShdw>
                  </a:effectLst>
                </a:rPr>
                <a:t>Florida ABE Curriculum Framework</a:t>
              </a:r>
            </a:p>
          </p:txBody>
        </p:sp>
      </p:grpSp>
      <p:grpSp>
        <p:nvGrpSpPr>
          <p:cNvPr id="8" name="Group 7"/>
          <p:cNvGrpSpPr>
            <a:grpSpLocks/>
          </p:cNvGrpSpPr>
          <p:nvPr/>
        </p:nvGrpSpPr>
        <p:grpSpPr bwMode="auto">
          <a:xfrm>
            <a:off x="152400" y="3600450"/>
            <a:ext cx="8859838" cy="2838450"/>
            <a:chOff x="152400" y="3601105"/>
            <a:chExt cx="8859401" cy="2837795"/>
          </a:xfrm>
        </p:grpSpPr>
        <p:grpSp>
          <p:nvGrpSpPr>
            <p:cNvPr id="31750" name="Group 4"/>
            <p:cNvGrpSpPr>
              <a:grpSpLocks/>
            </p:cNvGrpSpPr>
            <p:nvPr/>
          </p:nvGrpSpPr>
          <p:grpSpPr bwMode="auto">
            <a:xfrm>
              <a:off x="2410976" y="3601105"/>
              <a:ext cx="6600825" cy="2727325"/>
              <a:chOff x="1271587" y="3038475"/>
              <a:chExt cx="6600825" cy="2727325"/>
            </a:xfrm>
          </p:grpSpPr>
          <p:pic>
            <p:nvPicPr>
              <p:cNvPr id="3175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6350" y="3038475"/>
                <a:ext cx="65913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1587" y="3670300"/>
                <a:ext cx="66008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175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267200"/>
              <a:ext cx="485775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321501" y="5638681"/>
              <a:ext cx="8662949" cy="80021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rgbClr val="006699"/>
                    </a:solidFill>
                  </a:ln>
                  <a:solidFill>
                    <a:srgbClr val="006699"/>
                  </a:solidFill>
                  <a:effectLst>
                    <a:outerShdw blurRad="50800" dist="39000" dir="5460000" algn="tl">
                      <a:srgbClr val="000000">
                        <a:alpha val="38000"/>
                      </a:srgbClr>
                    </a:outerShdw>
                  </a:effectLst>
                </a:rPr>
                <a:t>Florida GED</a:t>
              </a:r>
              <a:r>
                <a:rPr lang="en-US" sz="2800" b="1" baseline="30000" dirty="0">
                  <a:ln w="11430">
                    <a:solidFill>
                      <a:srgbClr val="006699"/>
                    </a:solidFill>
                  </a:ln>
                  <a:solidFill>
                    <a:srgbClr val="006699"/>
                  </a:solidFill>
                  <a:effectLst>
                    <a:outerShdw blurRad="50800" dist="39000" dir="5460000" algn="tl">
                      <a:srgbClr val="000000">
                        <a:alpha val="38000"/>
                      </a:srgbClr>
                    </a:outerShdw>
                  </a:effectLst>
                  <a:latin typeface="Arial"/>
                  <a:cs typeface="Arial"/>
                </a:rPr>
                <a:t>®</a:t>
              </a:r>
              <a:r>
                <a:rPr lang="en-US" sz="2800" b="1" dirty="0">
                  <a:ln w="11430">
                    <a:solidFill>
                      <a:srgbClr val="006699"/>
                    </a:solidFill>
                  </a:ln>
                  <a:solidFill>
                    <a:srgbClr val="006699"/>
                  </a:solidFill>
                  <a:effectLst>
                    <a:outerShdw blurRad="50800" dist="39000" dir="5460000" algn="tl">
                      <a:srgbClr val="000000">
                        <a:alpha val="38000"/>
                      </a:srgbClr>
                    </a:outerShdw>
                  </a:effectLst>
                </a:rPr>
                <a:t> Preparation Curriculum Framework </a:t>
              </a:r>
            </a:p>
            <a:p>
              <a:pPr algn="ctr">
                <a:defRPr/>
              </a:pPr>
              <a:r>
                <a:rPr lang="en-US" sz="1800" b="1" dirty="0">
                  <a:ln w="11430">
                    <a:solidFill>
                      <a:srgbClr val="006699"/>
                    </a:solidFill>
                  </a:ln>
                  <a:solidFill>
                    <a:srgbClr val="006699"/>
                  </a:solidFill>
                  <a:effectLst>
                    <a:outerShdw blurRad="50800" dist="39000" dir="5460000" algn="tl">
                      <a:srgbClr val="000000">
                        <a:alpha val="38000"/>
                      </a:srgbClr>
                    </a:outerShdw>
                  </a:effectLst>
                </a:rPr>
                <a:t>(GED</a:t>
              </a:r>
              <a:r>
                <a:rPr lang="en-US" sz="1800" b="1" baseline="30000" dirty="0">
                  <a:ln w="11430">
                    <a:solidFill>
                      <a:srgbClr val="006699"/>
                    </a:solidFill>
                  </a:ln>
                  <a:solidFill>
                    <a:srgbClr val="006699"/>
                  </a:solidFill>
                  <a:effectLst>
                    <a:outerShdw blurRad="50800" dist="39000" dir="5460000" algn="tl">
                      <a:srgbClr val="000000">
                        <a:alpha val="38000"/>
                      </a:srgbClr>
                    </a:outerShdw>
                  </a:effectLst>
                  <a:latin typeface="Arial"/>
                  <a:cs typeface="Arial"/>
                </a:rPr>
                <a:t> ®</a:t>
              </a:r>
              <a:r>
                <a:rPr lang="en-US" sz="1800" b="1" dirty="0">
                  <a:ln w="11430">
                    <a:solidFill>
                      <a:srgbClr val="006699"/>
                    </a:solidFill>
                  </a:ln>
                  <a:solidFill>
                    <a:srgbClr val="006699"/>
                  </a:solidFill>
                  <a:effectLst>
                    <a:outerShdw blurRad="50800" dist="39000" dir="5460000" algn="tl">
                      <a:srgbClr val="000000">
                        <a:alpha val="38000"/>
                      </a:srgbClr>
                    </a:outerShdw>
                  </a:effectLst>
                </a:rPr>
                <a:t> Assessment Targets)</a:t>
              </a:r>
            </a:p>
          </p:txBody>
        </p:sp>
      </p:grpSp>
      <p:sp>
        <p:nvSpPr>
          <p:cNvPr id="15"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21</a:t>
            </a:fld>
            <a:endParaRPr lang="en-US" altLang="en-US" sz="1200" dirty="0" smtClean="0">
              <a:solidFill>
                <a:srgbClr val="898989"/>
              </a:solidFill>
              <a:ea typeface="MS PGothic" pitchFamily="34" charset="-128"/>
            </a:endParaRPr>
          </a:p>
        </p:txBody>
      </p:sp>
      <p:sp>
        <p:nvSpPr>
          <p:cNvPr id="1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64067633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4343400" y="228600"/>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DDDDDD"/>
                </a:solidFill>
                <a:latin typeface="Century Gothic" pitchFamily="34" charset="0"/>
              </a:rPr>
              <a:t>Decoding an </a:t>
            </a:r>
            <a:r>
              <a:rPr lang="en-US" altLang="en-US" sz="2000" dirty="0" smtClean="0">
                <a:solidFill>
                  <a:srgbClr val="92D050"/>
                </a:solidFill>
                <a:latin typeface="Century Gothic" pitchFamily="34" charset="0"/>
              </a:rPr>
              <a:t>ABE  Standard</a:t>
            </a:r>
            <a:endParaRPr lang="en-US" altLang="en-US" sz="2000" dirty="0">
              <a:solidFill>
                <a:srgbClr val="92D050"/>
              </a:solidFill>
              <a:latin typeface="Century Gothic" pitchFamily="34" charset="0"/>
            </a:endParaRPr>
          </a:p>
        </p:txBody>
      </p:sp>
      <p:sp>
        <p:nvSpPr>
          <p:cNvPr id="11"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22</a:t>
            </a:fld>
            <a:endParaRPr lang="en-US" altLang="en-US" sz="1200" dirty="0" smtClean="0">
              <a:solidFill>
                <a:srgbClr val="898989"/>
              </a:solidFill>
              <a:ea typeface="MS PGothic"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234462117"/>
              </p:ext>
            </p:extLst>
          </p:nvPr>
        </p:nvGraphicFramePr>
        <p:xfrm>
          <a:off x="152400" y="2590800"/>
          <a:ext cx="8763000" cy="1828800"/>
        </p:xfrm>
        <a:graphic>
          <a:graphicData uri="http://schemas.openxmlformats.org/drawingml/2006/table">
            <a:tbl>
              <a:tblPr firstRow="1" bandRow="1">
                <a:tableStyleId>{46F890A9-2807-4EBB-B81D-B2AA78EC7F39}</a:tableStyleId>
              </a:tblPr>
              <a:tblGrid>
                <a:gridCol w="1460500"/>
                <a:gridCol w="1460500"/>
                <a:gridCol w="1460500"/>
                <a:gridCol w="1460500"/>
                <a:gridCol w="1460500"/>
                <a:gridCol w="1460500"/>
              </a:tblGrid>
              <a:tr h="370840">
                <a:tc>
                  <a:txBody>
                    <a:bodyPr/>
                    <a:lstStyle/>
                    <a:p>
                      <a:pPr algn="ctr"/>
                      <a:r>
                        <a:rPr lang="en-US" dirty="0" smtClean="0">
                          <a:latin typeface="Arial" panose="020B0604020202020204" pitchFamily="34" charset="0"/>
                          <a:cs typeface="Arial" panose="020B0604020202020204" pitchFamily="34" charset="0"/>
                        </a:rPr>
                        <a:t>Source</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dirty="0" smtClean="0">
                          <a:latin typeface="Arial" panose="020B0604020202020204" pitchFamily="34" charset="0"/>
                          <a:cs typeface="Arial" panose="020B0604020202020204" pitchFamily="34" charset="0"/>
                        </a:rPr>
                        <a:t>Strand</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dirty="0" smtClean="0">
                          <a:latin typeface="Arial" panose="020B0604020202020204" pitchFamily="34" charset="0"/>
                          <a:cs typeface="Arial" panose="020B0604020202020204" pitchFamily="34" charset="0"/>
                        </a:rPr>
                        <a:t>Program Area</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dirty="0" smtClean="0">
                          <a:latin typeface="Arial" panose="020B0604020202020204" pitchFamily="34" charset="0"/>
                          <a:cs typeface="Arial" panose="020B0604020202020204" pitchFamily="34" charset="0"/>
                        </a:rPr>
                        <a:t>Anchor Standard</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dirty="0" smtClean="0">
                          <a:latin typeface="Arial" panose="020B0604020202020204" pitchFamily="34" charset="0"/>
                          <a:cs typeface="Arial" panose="020B0604020202020204" pitchFamily="34" charset="0"/>
                        </a:rPr>
                        <a:t>NRS (GE) Level Standard</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dirty="0" smtClean="0">
                          <a:latin typeface="Arial" panose="020B0604020202020204" pitchFamily="34" charset="0"/>
                          <a:cs typeface="Arial" panose="020B0604020202020204" pitchFamily="34" charset="0"/>
                        </a:rPr>
                        <a:t>Benchmark Skill</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r>
              <a:tr h="370840">
                <a:tc>
                  <a:txBody>
                    <a:bodyPr/>
                    <a:lstStyle/>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CCR</a:t>
                      </a:r>
                    </a:p>
                    <a:p>
                      <a:pPr algn="ct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C9EF"/>
                    </a:solidFill>
                  </a:tcPr>
                </a:tc>
                <a:tc>
                  <a:txBody>
                    <a:bodyPr/>
                    <a:lstStyle/>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RE</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C9EF"/>
                    </a:solidFill>
                  </a:tcPr>
                </a:tc>
                <a:tc>
                  <a:txBody>
                    <a:bodyPr/>
                    <a:lstStyle/>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ABE</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C9EF"/>
                    </a:solidFill>
                  </a:tcPr>
                </a:tc>
                <a:tc>
                  <a:txBody>
                    <a:bodyPr/>
                    <a:lstStyle/>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C9EF"/>
                    </a:solidFill>
                  </a:tcPr>
                </a:tc>
                <a:tc>
                  <a:txBody>
                    <a:bodyPr/>
                    <a:lstStyle/>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C9EF"/>
                    </a:solidFill>
                  </a:tcPr>
                </a:tc>
                <a:tc>
                  <a:txBody>
                    <a:bodyPr/>
                    <a:lstStyle/>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a)</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C9EF"/>
                    </a:solidFill>
                  </a:tcPr>
                </a:tc>
              </a:tr>
            </a:tbl>
          </a:graphicData>
        </a:graphic>
      </p:graphicFrame>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224656403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273" y="1423670"/>
            <a:ext cx="6491287" cy="4997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Exploring an </a:t>
            </a:r>
            <a:r>
              <a:rPr lang="en-US" altLang="en-US" sz="2000" dirty="0">
                <a:solidFill>
                  <a:srgbClr val="92D050"/>
                </a:solidFill>
                <a:latin typeface="Century Gothic" pitchFamily="34" charset="0"/>
              </a:rPr>
              <a:t>ABE Reading Standard</a:t>
            </a:r>
          </a:p>
        </p:txBody>
      </p:sp>
      <p:sp>
        <p:nvSpPr>
          <p:cNvPr id="18" name="Oval Callout 17"/>
          <p:cNvSpPr>
            <a:spLocks noChangeArrowheads="1"/>
          </p:cNvSpPr>
          <p:nvPr/>
        </p:nvSpPr>
        <p:spPr bwMode="auto">
          <a:xfrm rot="10511092">
            <a:off x="233781" y="3125689"/>
            <a:ext cx="1295400" cy="1066800"/>
          </a:xfrm>
          <a:prstGeom prst="wedgeEllipseCallout">
            <a:avLst>
              <a:gd name="adj1" fmla="val -49972"/>
              <a:gd name="adj2" fmla="val 106301"/>
            </a:avLst>
          </a:prstGeom>
          <a:solidFill>
            <a:srgbClr val="92D050"/>
          </a:solidFill>
          <a:ln w="12700" cap="sq" algn="ctr">
            <a:solidFill>
              <a:schemeClr val="tx1"/>
            </a:solidFill>
            <a:round/>
            <a:headEnd type="none" w="sm" len="sm"/>
            <a:tailEnd type="none" w="sm" len="sm"/>
          </a:ln>
        </p:spPr>
        <p:txBody>
          <a:bodyPr wrap="none"/>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en-US" altLang="en-US" dirty="0">
              <a:latin typeface="Times New Roman" pitchFamily="18" charset="0"/>
            </a:endParaRPr>
          </a:p>
        </p:txBody>
      </p:sp>
      <p:sp>
        <p:nvSpPr>
          <p:cNvPr id="19" name="TextBox 18"/>
          <p:cNvSpPr txBox="1">
            <a:spLocks noChangeArrowheads="1"/>
          </p:cNvSpPr>
          <p:nvPr/>
        </p:nvSpPr>
        <p:spPr bwMode="auto">
          <a:xfrm>
            <a:off x="266700" y="3276600"/>
            <a:ext cx="121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2000" dirty="0"/>
              <a:t>Anchor Standard</a:t>
            </a:r>
          </a:p>
        </p:txBody>
      </p:sp>
      <p:sp>
        <p:nvSpPr>
          <p:cNvPr id="20" name="Rounded Rectangular Callout 19"/>
          <p:cNvSpPr>
            <a:spLocks noChangeArrowheads="1"/>
          </p:cNvSpPr>
          <p:nvPr/>
        </p:nvSpPr>
        <p:spPr bwMode="auto">
          <a:xfrm>
            <a:off x="7696200" y="1733550"/>
            <a:ext cx="1219200" cy="685800"/>
          </a:xfrm>
          <a:prstGeom prst="wedgeRoundRectCallout">
            <a:avLst>
              <a:gd name="adj1" fmla="val -63417"/>
              <a:gd name="adj2" fmla="val 102347"/>
              <a:gd name="adj3" fmla="val 16667"/>
            </a:avLst>
          </a:prstGeom>
          <a:solidFill>
            <a:srgbClr val="92D050"/>
          </a:solidFill>
          <a:ln w="12700" cap="sq" algn="ctr">
            <a:solidFill>
              <a:schemeClr val="tx1"/>
            </a:solidFill>
            <a:round/>
            <a:headEnd type="none" w="sm" len="sm"/>
            <a:tailEnd type="none" w="sm" len="sm"/>
          </a:ln>
        </p:spPr>
        <p:txBody>
          <a:bodyPr wrap="none"/>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2000" dirty="0"/>
              <a:t>Level</a:t>
            </a:r>
          </a:p>
        </p:txBody>
      </p:sp>
      <p:sp>
        <p:nvSpPr>
          <p:cNvPr id="21" name="Rounded Rectangular Callout 20"/>
          <p:cNvSpPr>
            <a:spLocks noChangeArrowheads="1"/>
          </p:cNvSpPr>
          <p:nvPr/>
        </p:nvSpPr>
        <p:spPr bwMode="auto">
          <a:xfrm rot="-5400000">
            <a:off x="3535363" y="4846638"/>
            <a:ext cx="1143000" cy="1797050"/>
          </a:xfrm>
          <a:prstGeom prst="wedgeRoundRectCallout">
            <a:avLst>
              <a:gd name="adj1" fmla="val -2204"/>
              <a:gd name="adj2" fmla="val 104694"/>
              <a:gd name="adj3" fmla="val 16667"/>
            </a:avLst>
          </a:prstGeom>
          <a:solidFill>
            <a:srgbClr val="92D050"/>
          </a:solidFill>
          <a:ln w="12700" cap="sq" algn="ctr">
            <a:solidFill>
              <a:schemeClr val="tx1"/>
            </a:solidFill>
            <a:round/>
            <a:headEnd type="none" w="sm" len="sm"/>
            <a:tailEnd type="none" w="sm" len="sm"/>
          </a:ln>
        </p:spPr>
        <p:txBody>
          <a:bodyPr wrap="none"/>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en-US" altLang="en-US" dirty="0">
              <a:latin typeface="Times New Roman" pitchFamily="18" charset="0"/>
            </a:endParaRPr>
          </a:p>
        </p:txBody>
      </p:sp>
      <p:sp>
        <p:nvSpPr>
          <p:cNvPr id="23" name="TextBox 22"/>
          <p:cNvSpPr txBox="1">
            <a:spLocks noChangeArrowheads="1"/>
          </p:cNvSpPr>
          <p:nvPr/>
        </p:nvSpPr>
        <p:spPr bwMode="auto">
          <a:xfrm>
            <a:off x="3344863" y="5283200"/>
            <a:ext cx="1660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2000" dirty="0"/>
              <a:t>Level-Appropriate Expectations</a:t>
            </a:r>
          </a:p>
        </p:txBody>
      </p:sp>
      <p:sp>
        <p:nvSpPr>
          <p:cNvPr id="24" name="Rounded Rectangular Callout 23"/>
          <p:cNvSpPr>
            <a:spLocks noChangeArrowheads="1"/>
          </p:cNvSpPr>
          <p:nvPr/>
        </p:nvSpPr>
        <p:spPr bwMode="auto">
          <a:xfrm rot="10800000">
            <a:off x="4757738" y="4089400"/>
            <a:ext cx="1295400" cy="914400"/>
          </a:xfrm>
          <a:prstGeom prst="wedgeRoundRectCallout">
            <a:avLst>
              <a:gd name="adj1" fmla="val -60241"/>
              <a:gd name="adj2" fmla="val 88995"/>
              <a:gd name="adj3" fmla="val 16667"/>
            </a:avLst>
          </a:prstGeom>
          <a:solidFill>
            <a:srgbClr val="92D050"/>
          </a:solidFill>
          <a:ln w="12700" cap="sq" algn="ctr">
            <a:solidFill>
              <a:schemeClr val="tx1"/>
            </a:solidFill>
            <a:round/>
            <a:headEnd type="none" w="sm" len="sm"/>
            <a:tailEnd type="none" w="sm" len="sm"/>
          </a:ln>
        </p:spPr>
        <p:txBody>
          <a:bodyPr wrap="none"/>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en-US" altLang="en-US" dirty="0">
              <a:latin typeface="Times New Roman" pitchFamily="18" charset="0"/>
            </a:endParaRPr>
          </a:p>
        </p:txBody>
      </p:sp>
      <p:sp>
        <p:nvSpPr>
          <p:cNvPr id="25" name="TextBox 24"/>
          <p:cNvSpPr txBox="1">
            <a:spLocks noChangeArrowheads="1"/>
          </p:cNvSpPr>
          <p:nvPr/>
        </p:nvSpPr>
        <p:spPr bwMode="auto">
          <a:xfrm>
            <a:off x="4795838" y="4244975"/>
            <a:ext cx="121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2000" dirty="0"/>
              <a:t>Focus of Standard</a:t>
            </a:r>
          </a:p>
        </p:txBody>
      </p:sp>
      <p:sp>
        <p:nvSpPr>
          <p:cNvPr id="11"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23</a:t>
            </a:fld>
            <a:endParaRPr lang="en-US" altLang="en-US" sz="1200" dirty="0" smtClean="0">
              <a:solidFill>
                <a:srgbClr val="898989"/>
              </a:solidFill>
              <a:ea typeface="MS PGothic" pitchFamily="34" charset="-128"/>
            </a:endParaRPr>
          </a:p>
        </p:txBody>
      </p:sp>
      <p:sp>
        <p:nvSpPr>
          <p:cNvPr id="12"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3371803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animBg="1"/>
      <p:bldP spid="23" grpId="0"/>
      <p:bldP spid="24"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4343400" y="228600"/>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What does this mean for the </a:t>
            </a:r>
            <a:r>
              <a:rPr lang="en-US" altLang="en-US" sz="2000" dirty="0">
                <a:solidFill>
                  <a:srgbClr val="92D050"/>
                </a:solidFill>
                <a:latin typeface="Century Gothic" pitchFamily="34" charset="0"/>
              </a:rPr>
              <a:t>ABE Classroom?</a:t>
            </a:r>
          </a:p>
        </p:txBody>
      </p:sp>
      <p:sp>
        <p:nvSpPr>
          <p:cNvPr id="2" name="Rectangle 1"/>
          <p:cNvSpPr/>
          <p:nvPr/>
        </p:nvSpPr>
        <p:spPr>
          <a:xfrm>
            <a:off x="533400" y="1371600"/>
            <a:ext cx="4572000" cy="4862870"/>
          </a:xfrm>
          <a:prstGeom prst="rect">
            <a:avLst/>
          </a:prstGeom>
        </p:spPr>
        <p:txBody>
          <a:bodyPr>
            <a:spAutoFit/>
          </a:bodyPr>
          <a:lstStyle/>
          <a:p>
            <a:pPr marL="342900" indent="-342900">
              <a:buFont typeface="Arial" panose="020B0604020202020204" pitchFamily="34" charset="0"/>
              <a:buChar char="•"/>
              <a:defRPr/>
            </a:pPr>
            <a:r>
              <a:rPr lang="en-US" altLang="en-US" sz="2800" dirty="0"/>
              <a:t>Close reading strategies are explicitly </a:t>
            </a:r>
            <a:r>
              <a:rPr lang="en-US" altLang="en-US" sz="2800" dirty="0" smtClean="0"/>
              <a:t>taught</a:t>
            </a:r>
          </a:p>
          <a:p>
            <a:pPr>
              <a:defRPr/>
            </a:pPr>
            <a:endParaRPr lang="en-US" altLang="en-US" sz="1000" dirty="0"/>
          </a:p>
          <a:p>
            <a:pPr marL="342900" indent="-342900">
              <a:buFont typeface="Arial" panose="020B0604020202020204" pitchFamily="34" charset="0"/>
              <a:buChar char="•"/>
              <a:defRPr/>
            </a:pPr>
            <a:r>
              <a:rPr lang="en-US" altLang="en-US" sz="2800" dirty="0" smtClean="0"/>
              <a:t>Complex nonfiction </a:t>
            </a:r>
            <a:r>
              <a:rPr lang="en-US" altLang="en-US" sz="2800" dirty="0"/>
              <a:t>and fiction text </a:t>
            </a:r>
            <a:r>
              <a:rPr lang="en-US" altLang="en-US" sz="2800" dirty="0" smtClean="0"/>
              <a:t>used</a:t>
            </a:r>
          </a:p>
          <a:p>
            <a:pPr>
              <a:defRPr/>
            </a:pPr>
            <a:endParaRPr lang="en-US" altLang="en-US" sz="1000" dirty="0"/>
          </a:p>
          <a:p>
            <a:pPr marL="342900" indent="-342900">
              <a:buFont typeface="Arial" panose="020B0604020202020204" pitchFamily="34" charset="0"/>
              <a:buChar char="•"/>
              <a:defRPr/>
            </a:pPr>
            <a:r>
              <a:rPr lang="en-US" altLang="en-US" sz="2800" dirty="0"/>
              <a:t>Reading skill levels </a:t>
            </a:r>
            <a:r>
              <a:rPr lang="en-US" altLang="en-US" sz="2800" dirty="0" smtClean="0"/>
              <a:t>increased</a:t>
            </a:r>
          </a:p>
          <a:p>
            <a:pPr>
              <a:defRPr/>
            </a:pPr>
            <a:endParaRPr lang="en-US" altLang="en-US" sz="1000" dirty="0"/>
          </a:p>
          <a:p>
            <a:pPr marL="342900" indent="-342900">
              <a:buFont typeface="Arial" panose="020B0604020202020204" pitchFamily="34" charset="0"/>
              <a:buChar char="•"/>
              <a:defRPr/>
            </a:pPr>
            <a:r>
              <a:rPr lang="en-US" altLang="en-US" sz="2800" dirty="0" smtClean="0"/>
              <a:t>Ensure students use complex thinking skills </a:t>
            </a:r>
            <a:r>
              <a:rPr lang="en-US" altLang="en-US" sz="2800" dirty="0"/>
              <a:t>in order to derive meaning from </a:t>
            </a:r>
            <a:r>
              <a:rPr lang="en-US" altLang="en-US" sz="2800" dirty="0" smtClean="0"/>
              <a:t>text</a:t>
            </a:r>
            <a:endParaRPr lang="en-US" altLang="en-US" sz="2800" dirty="0"/>
          </a:p>
        </p:txBody>
      </p:sp>
      <p:pic>
        <p:nvPicPr>
          <p:cNvPr id="337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71600"/>
            <a:ext cx="32956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24</a:t>
            </a:fld>
            <a:endParaRPr lang="en-US" altLang="en-US" sz="1200" dirty="0" smtClean="0">
              <a:solidFill>
                <a:srgbClr val="898989"/>
              </a:solidFill>
              <a:ea typeface="MS PGothic" pitchFamily="34" charset="-128"/>
            </a:endParaRPr>
          </a:p>
        </p:txBody>
      </p:sp>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390951201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Exploring an </a:t>
            </a:r>
            <a:r>
              <a:rPr lang="en-US" altLang="en-US" sz="2000" dirty="0">
                <a:solidFill>
                  <a:srgbClr val="92D050"/>
                </a:solidFill>
                <a:latin typeface="Century Gothic" pitchFamily="34" charset="0"/>
              </a:rPr>
              <a:t>ABE Reading Standard</a:t>
            </a:r>
          </a:p>
        </p:txBody>
      </p:sp>
      <p:sp>
        <p:nvSpPr>
          <p:cNvPr id="11"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25</a:t>
            </a:fld>
            <a:endParaRPr lang="en-US" altLang="en-US" sz="1200" dirty="0" smtClean="0">
              <a:solidFill>
                <a:srgbClr val="898989"/>
              </a:solidFill>
              <a:ea typeface="MS PGothic" pitchFamily="34" charset="-128"/>
            </a:endParaRPr>
          </a:p>
        </p:txBody>
      </p:sp>
      <p:sp>
        <p:nvSpPr>
          <p:cNvPr id="5"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713" y="1452563"/>
            <a:ext cx="6491287" cy="4997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59684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Exploring a Writing </a:t>
            </a:r>
            <a:r>
              <a:rPr lang="en-US" altLang="en-US" sz="2000" dirty="0">
                <a:solidFill>
                  <a:srgbClr val="92D050"/>
                </a:solidFill>
                <a:latin typeface="Century Gothic" pitchFamily="34" charset="0"/>
              </a:rPr>
              <a:t>Standard</a:t>
            </a:r>
          </a:p>
        </p:txBody>
      </p:sp>
      <p:sp>
        <p:nvSpPr>
          <p:cNvPr id="7"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26</a:t>
            </a:fld>
            <a:endParaRPr lang="en-US" altLang="en-US" sz="1200" dirty="0" smtClean="0">
              <a:solidFill>
                <a:srgbClr val="898989"/>
              </a:solidFill>
              <a:ea typeface="MS PGothic" pitchFamily="34" charset="-128"/>
            </a:endParaRPr>
          </a:p>
        </p:txBody>
      </p:sp>
      <p:sp>
        <p:nvSpPr>
          <p:cNvPr id="8"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56187"/>
            <a:ext cx="6057900" cy="55652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260131" y="5862804"/>
            <a:ext cx="2895600" cy="400110"/>
          </a:xfrm>
          <a:prstGeom prst="rect">
            <a:avLst/>
          </a:prstGeom>
          <a:solidFill>
            <a:srgbClr val="92D050"/>
          </a:solidFill>
          <a:ln w="6350">
            <a:solidFill>
              <a:schemeClr val="tx1"/>
            </a:solidFill>
          </a:ln>
          <a:scene3d>
            <a:camera prst="orthographicFront"/>
            <a:lightRig rig="threePt" dir="t"/>
          </a:scene3d>
          <a:sp3d>
            <a:bevelT/>
          </a:sp3d>
        </p:spPr>
        <p:txBody>
          <a:bodyPr>
            <a:spAutoFit/>
          </a:bodyPr>
          <a:lstStyle/>
          <a:p>
            <a:pPr>
              <a:defRPr/>
            </a:pPr>
            <a:r>
              <a:rPr lang="en-US" sz="2000" dirty="0" smtClean="0"/>
              <a:t>Workbook p. 3</a:t>
            </a:r>
          </a:p>
        </p:txBody>
      </p:sp>
    </p:spTree>
    <p:extLst>
      <p:ext uri="{BB962C8B-B14F-4D97-AF65-F5344CB8AC3E}">
        <p14:creationId xmlns:p14="http://schemas.microsoft.com/office/powerpoint/2010/main" val="404522921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Begin the Writing Process </a:t>
            </a:r>
            <a:r>
              <a:rPr lang="en-US" altLang="en-US" sz="2000" dirty="0">
                <a:solidFill>
                  <a:srgbClr val="92D050"/>
                </a:solidFill>
                <a:latin typeface="Century Gothic" pitchFamily="34" charset="0"/>
              </a:rPr>
              <a:t>Early</a:t>
            </a:r>
          </a:p>
        </p:txBody>
      </p:sp>
      <p:sp>
        <p:nvSpPr>
          <p:cNvPr id="2" name="Content Placeholder 1"/>
          <p:cNvSpPr>
            <a:spLocks noGrp="1"/>
          </p:cNvSpPr>
          <p:nvPr>
            <p:ph idx="1"/>
          </p:nvPr>
        </p:nvSpPr>
        <p:spPr/>
        <p:txBody>
          <a:bodyPr/>
          <a:lstStyle/>
          <a:p>
            <a:pPr marL="0" indent="0">
              <a:buFontTx/>
              <a:buNone/>
              <a:defRPr/>
            </a:pPr>
            <a:r>
              <a:rPr lang="en-US" sz="2800" b="1" dirty="0" smtClean="0">
                <a:latin typeface="Arial" panose="020B0604020202020204" pitchFamily="34" charset="0"/>
                <a:cs typeface="Arial" panose="020B0604020202020204" pitchFamily="34" charset="0"/>
              </a:rPr>
              <a:t>At the Beginning Literacy Levels</a:t>
            </a:r>
          </a:p>
          <a:p>
            <a:pPr>
              <a:defRPr/>
            </a:pPr>
            <a:r>
              <a:rPr lang="en-US" sz="2800" dirty="0" smtClean="0">
                <a:latin typeface="Arial" panose="020B0604020202020204" pitchFamily="34" charset="0"/>
                <a:cs typeface="Arial" panose="020B0604020202020204" pitchFamily="34" charset="0"/>
              </a:rPr>
              <a:t>Talk about a topic or text</a:t>
            </a:r>
          </a:p>
          <a:p>
            <a:pPr>
              <a:defRPr/>
            </a:pPr>
            <a:r>
              <a:rPr lang="en-US" sz="2800" dirty="0" smtClean="0">
                <a:latin typeface="Arial" panose="020B0604020202020204" pitchFamily="34" charset="0"/>
                <a:cs typeface="Arial" panose="020B0604020202020204" pitchFamily="34" charset="0"/>
              </a:rPr>
              <a:t>Have students state their opinion</a:t>
            </a:r>
          </a:p>
          <a:p>
            <a:pPr>
              <a:defRPr/>
            </a:pPr>
            <a:r>
              <a:rPr lang="en-US" sz="2800" dirty="0" smtClean="0">
                <a:latin typeface="Arial" panose="020B0604020202020204" pitchFamily="34" charset="0"/>
                <a:cs typeface="Arial" panose="020B0604020202020204" pitchFamily="34" charset="0"/>
              </a:rPr>
              <a:t>Have students provide reasons for that opinion</a:t>
            </a:r>
          </a:p>
          <a:p>
            <a:pPr>
              <a:defRPr/>
            </a:pPr>
            <a:r>
              <a:rPr lang="en-US" sz="2800" dirty="0" smtClean="0">
                <a:latin typeface="Arial" panose="020B0604020202020204" pitchFamily="34" charset="0"/>
                <a:cs typeface="Arial" panose="020B0604020202020204" pitchFamily="34" charset="0"/>
              </a:rPr>
              <a:t>Discuss their reasons</a:t>
            </a:r>
          </a:p>
          <a:p>
            <a:pPr>
              <a:defRPr/>
            </a:pPr>
            <a:r>
              <a:rPr lang="en-US" sz="2800" dirty="0" smtClean="0">
                <a:latin typeface="Arial" panose="020B0604020202020204" pitchFamily="34" charset="0"/>
                <a:cs typeface="Arial" panose="020B0604020202020204" pitchFamily="34" charset="0"/>
              </a:rPr>
              <a:t>Write a response based on the discussion</a:t>
            </a:r>
            <a:endParaRPr lang="en-US" sz="2800" dirty="0">
              <a:latin typeface="Arial" panose="020B0604020202020204" pitchFamily="34" charset="0"/>
              <a:cs typeface="Arial" panose="020B0604020202020204" pitchFamily="34" charset="0"/>
            </a:endParaRPr>
          </a:p>
        </p:txBody>
      </p:sp>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27</a:t>
            </a:fld>
            <a:endParaRPr lang="en-US" altLang="en-US" sz="1200" dirty="0" smtClean="0">
              <a:solidFill>
                <a:srgbClr val="898989"/>
              </a:solidFill>
              <a:ea typeface="MS PGothic" pitchFamily="34" charset="-128"/>
            </a:endParaRPr>
          </a:p>
        </p:txBody>
      </p:sp>
      <p:sp>
        <p:nvSpPr>
          <p:cNvPr id="5"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49220490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Build on Skills from </a:t>
            </a:r>
            <a:r>
              <a:rPr lang="en-US" altLang="en-US" sz="2000" dirty="0">
                <a:solidFill>
                  <a:srgbClr val="92D050"/>
                </a:solidFill>
                <a:latin typeface="Century Gothic" pitchFamily="34" charset="0"/>
              </a:rPr>
              <a:t>Lower </a:t>
            </a:r>
            <a:r>
              <a:rPr lang="en-US" altLang="en-US" sz="2000" dirty="0">
                <a:solidFill>
                  <a:srgbClr val="93D246"/>
                </a:solidFill>
                <a:latin typeface="Century Gothic" pitchFamily="34" charset="0"/>
              </a:rPr>
              <a:t>Levels</a:t>
            </a:r>
          </a:p>
        </p:txBody>
      </p:sp>
      <p:sp>
        <p:nvSpPr>
          <p:cNvPr id="2" name="Content Placeholder 1"/>
          <p:cNvSpPr>
            <a:spLocks noGrp="1"/>
          </p:cNvSpPr>
          <p:nvPr>
            <p:ph idx="1"/>
          </p:nvPr>
        </p:nvSpPr>
        <p:spPr/>
        <p:txBody>
          <a:bodyPr/>
          <a:lstStyle/>
          <a:p>
            <a:pPr marL="0" indent="0">
              <a:buFontTx/>
              <a:buNone/>
              <a:defRPr/>
            </a:pPr>
            <a:r>
              <a:rPr lang="en-US" sz="2800" b="1" dirty="0" smtClean="0">
                <a:latin typeface="Arial" panose="020B0604020202020204" pitchFamily="34" charset="0"/>
                <a:cs typeface="Arial" panose="020B0604020202020204" pitchFamily="34" charset="0"/>
              </a:rPr>
              <a:t>At Low Intermediate Levels</a:t>
            </a:r>
          </a:p>
          <a:p>
            <a:pPr>
              <a:defRPr/>
            </a:pPr>
            <a:r>
              <a:rPr lang="en-US" sz="2800" dirty="0" smtClean="0">
                <a:latin typeface="Arial" panose="020B0604020202020204" pitchFamily="34" charset="0"/>
                <a:cs typeface="Arial" panose="020B0604020202020204" pitchFamily="34" charset="0"/>
              </a:rPr>
              <a:t>Have students read a text</a:t>
            </a:r>
          </a:p>
          <a:p>
            <a:pPr>
              <a:defRPr/>
            </a:pPr>
            <a:r>
              <a:rPr lang="en-US" sz="2800" dirty="0" smtClean="0">
                <a:latin typeface="Arial" panose="020B0604020202020204" pitchFamily="34" charset="0"/>
                <a:cs typeface="Arial" panose="020B0604020202020204" pitchFamily="34" charset="0"/>
              </a:rPr>
              <a:t>Have students share their opinions</a:t>
            </a:r>
          </a:p>
          <a:p>
            <a:pPr>
              <a:defRPr/>
            </a:pPr>
            <a:r>
              <a:rPr lang="en-US" sz="2800" dirty="0" smtClean="0">
                <a:latin typeface="Arial" panose="020B0604020202020204" pitchFamily="34" charset="0"/>
                <a:cs typeface="Arial" panose="020B0604020202020204" pitchFamily="34" charset="0"/>
              </a:rPr>
              <a:t>Have students provide reasons that are based on facts from the text</a:t>
            </a:r>
          </a:p>
          <a:p>
            <a:pPr>
              <a:defRPr/>
            </a:pPr>
            <a:r>
              <a:rPr lang="en-US" sz="2800" dirty="0" smtClean="0">
                <a:latin typeface="Arial" panose="020B0604020202020204" pitchFamily="34" charset="0"/>
                <a:cs typeface="Arial" panose="020B0604020202020204" pitchFamily="34" charset="0"/>
              </a:rPr>
              <a:t>Discuss the validity of their reasons</a:t>
            </a:r>
          </a:p>
          <a:p>
            <a:pPr>
              <a:defRPr/>
            </a:pPr>
            <a:r>
              <a:rPr lang="en-US" sz="2800" dirty="0" smtClean="0">
                <a:latin typeface="Arial" panose="020B0604020202020204" pitchFamily="34" charset="0"/>
                <a:cs typeface="Arial" panose="020B0604020202020204" pitchFamily="34" charset="0"/>
              </a:rPr>
              <a:t>Have students write a response that has basic organizational structure</a:t>
            </a:r>
            <a:endParaRPr lang="en-US" sz="2800" dirty="0">
              <a:latin typeface="Arial" panose="020B0604020202020204" pitchFamily="34" charset="0"/>
              <a:cs typeface="Arial" panose="020B0604020202020204" pitchFamily="34" charset="0"/>
            </a:endParaRPr>
          </a:p>
        </p:txBody>
      </p:sp>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28</a:t>
            </a:fld>
            <a:endParaRPr lang="en-US" altLang="en-US" sz="1200" dirty="0" smtClean="0">
              <a:solidFill>
                <a:srgbClr val="898989"/>
              </a:solidFill>
              <a:ea typeface="MS PGothic" pitchFamily="34" charset="-128"/>
            </a:endParaRPr>
          </a:p>
        </p:txBody>
      </p:sp>
      <p:sp>
        <p:nvSpPr>
          <p:cNvPr id="5"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355898539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Build on Skills from </a:t>
            </a:r>
            <a:r>
              <a:rPr lang="en-US" altLang="en-US" sz="2000" dirty="0">
                <a:solidFill>
                  <a:srgbClr val="92D050"/>
                </a:solidFill>
                <a:latin typeface="Century Gothic" pitchFamily="34" charset="0"/>
              </a:rPr>
              <a:t>Lower Levels</a:t>
            </a:r>
          </a:p>
        </p:txBody>
      </p:sp>
      <p:sp>
        <p:nvSpPr>
          <p:cNvPr id="2" name="Content Placeholder 1"/>
          <p:cNvSpPr>
            <a:spLocks noGrp="1"/>
          </p:cNvSpPr>
          <p:nvPr>
            <p:ph idx="1"/>
          </p:nvPr>
        </p:nvSpPr>
        <p:spPr/>
        <p:txBody>
          <a:bodyPr/>
          <a:lstStyle/>
          <a:p>
            <a:pPr marL="0" indent="0">
              <a:buFontTx/>
              <a:buNone/>
              <a:defRPr/>
            </a:pPr>
            <a:r>
              <a:rPr lang="en-US" sz="2800" b="1" dirty="0" smtClean="0">
                <a:latin typeface="Arial" panose="020B0604020202020204" pitchFamily="34" charset="0"/>
                <a:cs typeface="Arial" panose="020B0604020202020204" pitchFamily="34" charset="0"/>
              </a:rPr>
              <a:t>At High Intermediate Levels</a:t>
            </a:r>
          </a:p>
          <a:p>
            <a:pPr>
              <a:defRPr/>
            </a:pPr>
            <a:r>
              <a:rPr lang="en-US" sz="2800" dirty="0" smtClean="0">
                <a:latin typeface="Arial" panose="020B0604020202020204" pitchFamily="34" charset="0"/>
                <a:cs typeface="Arial" panose="020B0604020202020204" pitchFamily="34" charset="0"/>
              </a:rPr>
              <a:t>Have students read a complex text in a specific content area (social studies, science)</a:t>
            </a:r>
          </a:p>
          <a:p>
            <a:pPr>
              <a:defRPr/>
            </a:pPr>
            <a:r>
              <a:rPr lang="en-US" sz="2800" dirty="0" smtClean="0">
                <a:latin typeface="Arial" panose="020B0604020202020204" pitchFamily="34" charset="0"/>
                <a:cs typeface="Arial" panose="020B0604020202020204" pitchFamily="34" charset="0"/>
              </a:rPr>
              <a:t>Have students develop a claim</a:t>
            </a:r>
          </a:p>
          <a:p>
            <a:pPr>
              <a:defRPr/>
            </a:pPr>
            <a:r>
              <a:rPr lang="en-US" sz="2800" dirty="0" smtClean="0">
                <a:latin typeface="Arial" panose="020B0604020202020204" pitchFamily="34" charset="0"/>
                <a:cs typeface="Arial" panose="020B0604020202020204" pitchFamily="34" charset="0"/>
              </a:rPr>
              <a:t>Have students identify evidence to support the claim</a:t>
            </a:r>
          </a:p>
          <a:p>
            <a:pPr>
              <a:defRPr/>
            </a:pPr>
            <a:r>
              <a:rPr lang="en-US" sz="2800" dirty="0" smtClean="0">
                <a:latin typeface="Arial" panose="020B0604020202020204" pitchFamily="34" charset="0"/>
                <a:cs typeface="Arial" panose="020B0604020202020204" pitchFamily="34" charset="0"/>
              </a:rPr>
              <a:t>Discuss the validity of the evidence</a:t>
            </a:r>
          </a:p>
          <a:p>
            <a:pPr>
              <a:defRPr/>
            </a:pPr>
            <a:r>
              <a:rPr lang="en-US" sz="2800" dirty="0" smtClean="0">
                <a:latin typeface="Arial" panose="020B0604020202020204" pitchFamily="34" charset="0"/>
                <a:cs typeface="Arial" panose="020B0604020202020204" pitchFamily="34" charset="0"/>
              </a:rPr>
              <a:t>Have students write a well-structure, logical response that supports their claim</a:t>
            </a:r>
            <a:endParaRPr lang="en-US" sz="2800" dirty="0">
              <a:latin typeface="Arial" panose="020B0604020202020204" pitchFamily="34" charset="0"/>
              <a:cs typeface="Arial" panose="020B0604020202020204" pitchFamily="34" charset="0"/>
            </a:endParaRPr>
          </a:p>
        </p:txBody>
      </p:sp>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29</a:t>
            </a:fld>
            <a:endParaRPr lang="en-US" altLang="en-US" sz="1200" dirty="0" smtClean="0">
              <a:solidFill>
                <a:srgbClr val="898989"/>
              </a:solidFill>
              <a:ea typeface="MS PGothic" pitchFamily="34" charset="-128"/>
            </a:endParaRPr>
          </a:p>
        </p:txBody>
      </p:sp>
      <p:sp>
        <p:nvSpPr>
          <p:cNvPr id="5"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316887074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Objectives of </a:t>
            </a:r>
            <a:r>
              <a:rPr lang="en-US" altLang="en-US" sz="2000" dirty="0">
                <a:solidFill>
                  <a:srgbClr val="92D050"/>
                </a:solidFill>
                <a:latin typeface="Century Gothic" pitchFamily="34" charset="0"/>
              </a:rPr>
              <a:t>Workshop</a:t>
            </a:r>
          </a:p>
        </p:txBody>
      </p:sp>
      <p:sp>
        <p:nvSpPr>
          <p:cNvPr id="9220" name="Rectangle 3"/>
          <p:cNvSpPr>
            <a:spLocks noChangeArrowheads="1"/>
          </p:cNvSpPr>
          <p:nvPr/>
        </p:nvSpPr>
        <p:spPr bwMode="auto">
          <a:xfrm>
            <a:off x="2057400" y="1905000"/>
            <a:ext cx="6324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20000"/>
              </a:spcBef>
            </a:pPr>
            <a:endParaRPr lang="en-US" altLang="en-US" sz="2800" dirty="0"/>
          </a:p>
          <a:p>
            <a:pPr eaLnBrk="1" hangingPunct="1">
              <a:spcBef>
                <a:spcPct val="20000"/>
              </a:spcBef>
            </a:pPr>
            <a:endParaRPr lang="en-US" altLang="en-US" sz="2800" dirty="0"/>
          </a:p>
          <a:p>
            <a:pPr eaLnBrk="1" hangingPunct="1">
              <a:spcBef>
                <a:spcPct val="20000"/>
              </a:spcBef>
            </a:pPr>
            <a:endParaRPr lang="en-US" altLang="en-US" sz="2800" dirty="0"/>
          </a:p>
        </p:txBody>
      </p:sp>
      <p:pic>
        <p:nvPicPr>
          <p:cNvPr id="9221"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1"/>
          <p:cNvSpPr txBox="1">
            <a:spLocks noChangeArrowheads="1"/>
          </p:cNvSpPr>
          <p:nvPr/>
        </p:nvSpPr>
        <p:spPr bwMode="auto">
          <a:xfrm>
            <a:off x="1676400" y="1580471"/>
            <a:ext cx="6858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defRPr/>
            </a:pPr>
            <a:r>
              <a:rPr lang="en-US" altLang="en-US" sz="2800" dirty="0" smtClean="0"/>
              <a:t>Determine key points of a standards-based education</a:t>
            </a:r>
          </a:p>
          <a:p>
            <a:pPr>
              <a:defRPr/>
            </a:pPr>
            <a:endParaRPr lang="en-US" altLang="en-US" sz="2800" dirty="0"/>
          </a:p>
          <a:p>
            <a:pPr>
              <a:defRPr/>
            </a:pPr>
            <a:r>
              <a:rPr lang="en-US" altLang="en-US" sz="2800" dirty="0" smtClean="0"/>
              <a:t>Interpret ELA standards and key shifts </a:t>
            </a:r>
            <a:endParaRPr lang="en-US" altLang="en-US" sz="2800" dirty="0"/>
          </a:p>
          <a:p>
            <a:pPr>
              <a:defRPr/>
            </a:pPr>
            <a:endParaRPr lang="en-US" altLang="en-US" sz="1200" dirty="0"/>
          </a:p>
          <a:p>
            <a:pPr>
              <a:defRPr/>
            </a:pPr>
            <a:endParaRPr lang="en-US" altLang="en-US" sz="1200" dirty="0" smtClean="0"/>
          </a:p>
          <a:p>
            <a:pPr>
              <a:defRPr/>
            </a:pPr>
            <a:r>
              <a:rPr lang="en-US" altLang="en-US" sz="2800" dirty="0" smtClean="0"/>
              <a:t>Discuss how to evaluate success by checking against clear milestones</a:t>
            </a:r>
          </a:p>
          <a:p>
            <a:pPr>
              <a:defRPr/>
            </a:pPr>
            <a:endParaRPr lang="en-US" altLang="en-US" sz="2800" dirty="0" smtClean="0"/>
          </a:p>
          <a:p>
            <a:pPr>
              <a:defRPr/>
            </a:pPr>
            <a:r>
              <a:rPr lang="en-US" altLang="en-US" sz="2800" dirty="0"/>
              <a:t>Prepare information and resources with the local program team</a:t>
            </a:r>
          </a:p>
          <a:p>
            <a:pPr>
              <a:defRPr/>
            </a:pPr>
            <a:endParaRPr lang="en-US" altLang="en-US" sz="2800" dirty="0"/>
          </a:p>
          <a:p>
            <a:pPr>
              <a:defRPr/>
            </a:pPr>
            <a:endParaRPr lang="en-US" altLang="en-US" sz="2800" dirty="0" smtClean="0"/>
          </a:p>
        </p:txBody>
      </p:sp>
      <p:sp>
        <p:nvSpPr>
          <p:cNvPr id="9223"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8A685B9D-87DE-466D-BE84-7C9EB0770F2D}" type="slidenum">
              <a:rPr lang="en-US" altLang="en-US" sz="1200">
                <a:solidFill>
                  <a:srgbClr val="898989"/>
                </a:solidFill>
                <a:ea typeface="MS PGothic" pitchFamily="34" charset="-128"/>
              </a:rPr>
              <a:pPr/>
              <a:t>3</a:t>
            </a:fld>
            <a:endParaRPr lang="en-US" altLang="en-US" sz="1200" dirty="0">
              <a:solidFill>
                <a:srgbClr val="898989"/>
              </a:solidFill>
              <a:ea typeface="MS PGothic" pitchFamily="34" charset="-128"/>
            </a:endParaRPr>
          </a:p>
        </p:txBody>
      </p:sp>
      <p:pic>
        <p:nvPicPr>
          <p:cNvPr id="4099" name="Picture 3" descr="C:\Users\Bonnie\AppData\Local\Microsoft\Windows\INetCache\IE\HDKKUNUD\MC900442132[1].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5007921"/>
            <a:ext cx="762000" cy="74181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Bonnie\AppData\Local\Microsoft\Windows\INetCache\IE\HDKKUNUD\MC900433793[1].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1580471"/>
            <a:ext cx="799957" cy="799957"/>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C:\Users\Bonnie\AppData\Local\Microsoft\Windows\INetCache\IE\E3H7WL3B\MC900433814[1].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2641" y="2786742"/>
            <a:ext cx="751909" cy="7519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onnie\AppData\Local\Microsoft\Windows\INetCache\IE\HDKKUNUD\imessage_for_os_x_icon_mock_up_by_hmg123456-d47hua6[1].png"/>
          <p:cNvPicPr>
            <a:picLocks noChangeAspect="1" noChangeArrowheads="1"/>
          </p:cNvPicPr>
          <p:nvPr/>
        </p:nvPicPr>
        <p:blipFill>
          <a:blip r:embed="rId8" cstate="print">
            <a:duotone>
              <a:schemeClr val="accent2">
                <a:shade val="45000"/>
                <a:satMod val="135000"/>
              </a:schemeClr>
              <a:prstClr val="white"/>
            </a:duotone>
            <a:extLst>
              <a:ext uri="{BEBA8EAE-BF5A-486C-A8C5-ECC9F3942E4B}">
                <a14:imgProps xmlns:a14="http://schemas.microsoft.com/office/drawing/2010/main">
                  <a14:imgLayer r:embed="rId9">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8037" y="3835398"/>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custDataLst>
      <p:tags r:id="rId1"/>
    </p:custDataLst>
    <p:extLst>
      <p:ext uri="{BB962C8B-B14F-4D97-AF65-F5344CB8AC3E}">
        <p14:creationId xmlns:p14="http://schemas.microsoft.com/office/powerpoint/2010/main" val="4191650195"/>
      </p:ext>
    </p:extLst>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4343400" y="130314"/>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DDDDDD"/>
                </a:solidFill>
                <a:latin typeface="Century Gothic" pitchFamily="34" charset="0"/>
              </a:rPr>
              <a:t>Argumentative Writing – It’s a </a:t>
            </a:r>
            <a:r>
              <a:rPr lang="en-US" altLang="en-US" sz="2000" dirty="0" smtClean="0">
                <a:solidFill>
                  <a:srgbClr val="92D050"/>
                </a:solidFill>
                <a:latin typeface="Century Gothic" pitchFamily="34" charset="0"/>
              </a:rPr>
              <a:t>Continuum</a:t>
            </a:r>
          </a:p>
        </p:txBody>
      </p:sp>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30</a:t>
            </a:fld>
            <a:endParaRPr lang="en-US" altLang="en-US" sz="1200" dirty="0" smtClean="0">
              <a:solidFill>
                <a:srgbClr val="898989"/>
              </a:solidFill>
              <a:ea typeface="MS PGothic"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09508944"/>
              </p:ext>
            </p:extLst>
          </p:nvPr>
        </p:nvGraphicFramePr>
        <p:xfrm>
          <a:off x="457200" y="1600200"/>
          <a:ext cx="8229600" cy="4511040"/>
        </p:xfrm>
        <a:graphic>
          <a:graphicData uri="http://schemas.openxmlformats.org/drawingml/2006/table">
            <a:tbl>
              <a:tblPr firstRow="1" bandRow="1">
                <a:tableStyleId>{912C8C85-51F0-491E-9774-3900AFEF0FD7}</a:tableStyleId>
              </a:tblPr>
              <a:tblGrid>
                <a:gridCol w="2743200"/>
                <a:gridCol w="2743200"/>
                <a:gridCol w="2743200"/>
              </a:tblGrid>
              <a:tr h="370840">
                <a:tc>
                  <a:txBody>
                    <a:bodyPr/>
                    <a:lstStyle/>
                    <a:p>
                      <a:r>
                        <a:rPr lang="en-US" sz="2000" dirty="0" smtClean="0">
                          <a:latin typeface="Arial" panose="020B0604020202020204" pitchFamily="34" charset="0"/>
                          <a:cs typeface="Arial" panose="020B0604020202020204" pitchFamily="34" charset="0"/>
                        </a:rPr>
                        <a:t>Beginning Literacy</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2000" dirty="0" smtClean="0">
                          <a:latin typeface="Arial" panose="020B0604020202020204" pitchFamily="34" charset="0"/>
                          <a:cs typeface="Arial" panose="020B0604020202020204" pitchFamily="34" charset="0"/>
                        </a:rPr>
                        <a:t>Low Intermediate</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2000" dirty="0" smtClean="0">
                          <a:latin typeface="Arial" panose="020B0604020202020204" pitchFamily="34" charset="0"/>
                          <a:cs typeface="Arial" panose="020B0604020202020204" pitchFamily="34" charset="0"/>
                        </a:rPr>
                        <a:t>High Intermediate</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r>
              <a:tr h="370840">
                <a:tc>
                  <a:txBody>
                    <a:bodyPr/>
                    <a:lstStyle/>
                    <a:p>
                      <a:r>
                        <a:rPr lang="en-US" sz="2000" dirty="0" smtClean="0">
                          <a:latin typeface="Arial" panose="020B0604020202020204" pitchFamily="34" charset="0"/>
                          <a:cs typeface="Arial" panose="020B0604020202020204" pitchFamily="34" charset="0"/>
                        </a:rPr>
                        <a:t>Talk about topic/text</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Arial" panose="020B0604020202020204" pitchFamily="34" charset="0"/>
                          <a:cs typeface="Arial" panose="020B0604020202020204" pitchFamily="34" charset="0"/>
                        </a:rPr>
                        <a:t>Read text</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Arial" panose="020B0604020202020204" pitchFamily="34" charset="0"/>
                          <a:cs typeface="Arial" panose="020B0604020202020204" pitchFamily="34" charset="0"/>
                        </a:rPr>
                        <a:t>Read text in specific content area</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latin typeface="Arial" panose="020B0604020202020204" pitchFamily="34" charset="0"/>
                          <a:cs typeface="Arial" panose="020B0604020202020204" pitchFamily="34" charset="0"/>
                        </a:rPr>
                        <a:t>State opinions</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Arial" panose="020B0604020202020204" pitchFamily="34" charset="0"/>
                          <a:cs typeface="Arial" panose="020B0604020202020204" pitchFamily="34" charset="0"/>
                        </a:rPr>
                        <a:t>Share opinions</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Arial" panose="020B0604020202020204" pitchFamily="34" charset="0"/>
                          <a:cs typeface="Arial" panose="020B0604020202020204" pitchFamily="34" charset="0"/>
                        </a:rPr>
                        <a:t>Develop claim</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latin typeface="Arial" panose="020B0604020202020204" pitchFamily="34" charset="0"/>
                          <a:cs typeface="Arial" panose="020B0604020202020204" pitchFamily="34" charset="0"/>
                        </a:rPr>
                        <a:t>Provide reasons for opinion</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Arial" panose="020B0604020202020204" pitchFamily="34" charset="0"/>
                          <a:cs typeface="Arial" panose="020B0604020202020204" pitchFamily="34" charset="0"/>
                        </a:rPr>
                        <a:t>Provide reasons based on facts from text</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Arial" panose="020B0604020202020204" pitchFamily="34" charset="0"/>
                          <a:cs typeface="Arial" panose="020B0604020202020204" pitchFamily="34" charset="0"/>
                        </a:rPr>
                        <a:t>Identify evidence to support claim</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latin typeface="Arial" panose="020B0604020202020204" pitchFamily="34" charset="0"/>
                          <a:cs typeface="Arial" panose="020B0604020202020204" pitchFamily="34" charset="0"/>
                        </a:rPr>
                        <a:t>Discuss reasons</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Arial" panose="020B0604020202020204" pitchFamily="34" charset="0"/>
                          <a:cs typeface="Arial" panose="020B0604020202020204" pitchFamily="34" charset="0"/>
                        </a:rPr>
                        <a:t>Discuss validity of their reasons</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Arial" panose="020B0604020202020204" pitchFamily="34" charset="0"/>
                          <a:cs typeface="Arial" panose="020B0604020202020204" pitchFamily="34" charset="0"/>
                        </a:rPr>
                        <a:t>Discuss validity of evidence</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latin typeface="Arial" panose="020B0604020202020204" pitchFamily="34" charset="0"/>
                          <a:cs typeface="Arial" panose="020B0604020202020204" pitchFamily="34" charset="0"/>
                        </a:rPr>
                        <a:t>Write a response based on discussion</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Arial" panose="020B0604020202020204" pitchFamily="34" charset="0"/>
                          <a:cs typeface="Arial" panose="020B0604020202020204" pitchFamily="34" charset="0"/>
                        </a:rPr>
                        <a:t>Write a response that has organizational</a:t>
                      </a:r>
                      <a:r>
                        <a:rPr lang="en-US" sz="2000" baseline="0" dirty="0" smtClean="0">
                          <a:latin typeface="Arial" panose="020B0604020202020204" pitchFamily="34" charset="0"/>
                          <a:cs typeface="Arial" panose="020B0604020202020204" pitchFamily="34" charset="0"/>
                        </a:rPr>
                        <a:t> structure</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Arial" panose="020B0604020202020204" pitchFamily="34" charset="0"/>
                          <a:cs typeface="Arial" panose="020B0604020202020204" pitchFamily="34" charset="0"/>
                        </a:rPr>
                        <a:t>Write a well-structured, logical response that supports claim</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15491997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Exploring a </a:t>
            </a:r>
            <a:r>
              <a:rPr lang="en-US" altLang="en-US" sz="2000" dirty="0">
                <a:solidFill>
                  <a:srgbClr val="92D050"/>
                </a:solidFill>
                <a:latin typeface="Century Gothic" pitchFamily="34" charset="0"/>
              </a:rPr>
              <a:t>Language Standard</a:t>
            </a:r>
          </a:p>
        </p:txBody>
      </p:sp>
      <p:sp>
        <p:nvSpPr>
          <p:cNvPr id="40964" name="TextBox 1"/>
          <p:cNvSpPr txBox="1">
            <a:spLocks noChangeArrowheads="1"/>
          </p:cNvSpPr>
          <p:nvPr/>
        </p:nvSpPr>
        <p:spPr bwMode="auto">
          <a:xfrm>
            <a:off x="620713" y="1316038"/>
            <a:ext cx="741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3200" dirty="0"/>
              <a:t>What do you think?</a:t>
            </a: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31</a:t>
            </a:fld>
            <a:endParaRPr lang="en-US" altLang="en-US" sz="1200" dirty="0" smtClean="0">
              <a:solidFill>
                <a:srgbClr val="898989"/>
              </a:solidFill>
              <a:ea typeface="MS PGothic" pitchFamily="34" charset="-128"/>
            </a:endParaRPr>
          </a:p>
        </p:txBody>
      </p:sp>
      <p:sp>
        <p:nvSpPr>
          <p:cNvPr id="7"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9" y="1990612"/>
            <a:ext cx="6880224" cy="4481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260131" y="5862804"/>
            <a:ext cx="2895600" cy="400110"/>
          </a:xfrm>
          <a:prstGeom prst="rect">
            <a:avLst/>
          </a:prstGeom>
          <a:solidFill>
            <a:srgbClr val="92D050"/>
          </a:solidFill>
          <a:ln w="6350">
            <a:solidFill>
              <a:schemeClr val="tx1"/>
            </a:solidFill>
          </a:ln>
          <a:scene3d>
            <a:camera prst="orthographicFront"/>
            <a:lightRig rig="threePt" dir="t"/>
          </a:scene3d>
          <a:sp3d>
            <a:bevelT/>
          </a:sp3d>
        </p:spPr>
        <p:txBody>
          <a:bodyPr>
            <a:spAutoFit/>
          </a:bodyPr>
          <a:lstStyle/>
          <a:p>
            <a:pPr>
              <a:defRPr/>
            </a:pPr>
            <a:r>
              <a:rPr lang="en-US" sz="2000" dirty="0" smtClean="0"/>
              <a:t>Workbook p. 3</a:t>
            </a:r>
          </a:p>
        </p:txBody>
      </p:sp>
    </p:spTree>
    <p:extLst>
      <p:ext uri="{BB962C8B-B14F-4D97-AF65-F5344CB8AC3E}">
        <p14:creationId xmlns:p14="http://schemas.microsoft.com/office/powerpoint/2010/main" val="347505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Teach </a:t>
            </a:r>
            <a:r>
              <a:rPr lang="en-US" altLang="en-US" sz="2000" dirty="0">
                <a:solidFill>
                  <a:srgbClr val="92D050"/>
                </a:solidFill>
                <a:latin typeface="Century Gothic" pitchFamily="34" charset="0"/>
              </a:rPr>
              <a:t>Grammar from Context</a:t>
            </a:r>
          </a:p>
        </p:txBody>
      </p:sp>
      <p:sp>
        <p:nvSpPr>
          <p:cNvPr id="39939"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latin typeface="Arial" pitchFamily="34" charset="0"/>
                <a:cs typeface="Arial" pitchFamily="34" charset="0"/>
              </a:rPr>
              <a:t>Look beyond the workbooks and worksheets</a:t>
            </a:r>
          </a:p>
          <a:p>
            <a:r>
              <a:rPr lang="en-US" altLang="en-US" sz="2800" dirty="0" smtClean="0">
                <a:latin typeface="Arial" pitchFamily="34" charset="0"/>
                <a:cs typeface="Arial" pitchFamily="34" charset="0"/>
              </a:rPr>
              <a:t>Move away from teaching grammar in isolation</a:t>
            </a:r>
          </a:p>
          <a:p>
            <a:r>
              <a:rPr lang="en-US" altLang="en-US" sz="2800" dirty="0" smtClean="0">
                <a:latin typeface="Arial" pitchFamily="34" charset="0"/>
                <a:cs typeface="Arial" pitchFamily="34" charset="0"/>
              </a:rPr>
              <a:t>Help students understand how they will use what they learn with what they do in the real-world of work, home, and community</a:t>
            </a:r>
          </a:p>
          <a:p>
            <a:r>
              <a:rPr lang="en-US" altLang="en-US" sz="2800" dirty="0" smtClean="0">
                <a:latin typeface="Arial" pitchFamily="34" charset="0"/>
                <a:cs typeface="Arial" pitchFamily="34" charset="0"/>
              </a:rPr>
              <a:t>Identify materials that more clearly connect basic skills with their application</a:t>
            </a:r>
          </a:p>
          <a:p>
            <a:r>
              <a:rPr lang="en-US" altLang="en-US" sz="2800" dirty="0" smtClean="0">
                <a:latin typeface="Arial" pitchFamily="34" charset="0"/>
                <a:cs typeface="Arial" pitchFamily="34" charset="0"/>
              </a:rPr>
              <a:t>Help students recognize that they can be effective writers</a:t>
            </a:r>
          </a:p>
        </p:txBody>
      </p:sp>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32</a:t>
            </a:fld>
            <a:endParaRPr lang="en-US" altLang="en-US" sz="1200" dirty="0" smtClean="0">
              <a:solidFill>
                <a:srgbClr val="898989"/>
              </a:solidFill>
              <a:ea typeface="MS PGothic" pitchFamily="34" charset="-128"/>
            </a:endParaRPr>
          </a:p>
        </p:txBody>
      </p:sp>
      <p:sp>
        <p:nvSpPr>
          <p:cNvPr id="5"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161507565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46" name="Group 2"/>
          <p:cNvGrpSpPr>
            <a:grpSpLocks/>
          </p:cNvGrpSpPr>
          <p:nvPr/>
        </p:nvGrpSpPr>
        <p:grpSpPr bwMode="auto">
          <a:xfrm>
            <a:off x="990600" y="1219200"/>
            <a:ext cx="7162800" cy="5106988"/>
            <a:chOff x="1962150" y="3124200"/>
            <a:chExt cx="4762500" cy="3219450"/>
          </a:xfrm>
        </p:grpSpPr>
        <p:pic>
          <p:nvPicPr>
            <p:cNvPr id="1085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3124200"/>
              <a:ext cx="476250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548" name="TextBox 1">
              <a:hlinkClick r:id="rId4" action="ppaction://hlinkpres?slideindex=1&amp;slidetitle="/>
            </p:cNvPr>
            <p:cNvSpPr txBox="1">
              <a:spLocks noChangeArrowheads="1"/>
            </p:cNvSpPr>
            <p:nvPr/>
          </p:nvSpPr>
          <p:spPr bwMode="auto">
            <a:xfrm>
              <a:off x="3276600" y="4038600"/>
              <a:ext cx="2209800" cy="1294012"/>
            </a:xfrm>
            <a:prstGeom prst="rect">
              <a:avLst/>
            </a:prstGeom>
            <a:solidFill>
              <a:srgbClr val="CFAA0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altLang="en-US" sz="1800" dirty="0"/>
            </a:p>
            <a:p>
              <a:pPr algn="ctr"/>
              <a:r>
                <a:rPr lang="en-US" altLang="en-US" sz="3000" b="1" dirty="0">
                  <a:latin typeface="Lucida Calligraphy" pitchFamily="66" charset="0"/>
                </a:rPr>
                <a:t>What’s My Standard?</a:t>
              </a:r>
            </a:p>
            <a:p>
              <a:endParaRPr lang="en-US" altLang="en-US" sz="1800" b="1" dirty="0">
                <a:latin typeface="Lucida Calligraphy" pitchFamily="66" charset="0"/>
              </a:endParaRPr>
            </a:p>
          </p:txBody>
        </p:sp>
      </p:grpSp>
      <p:sp>
        <p:nvSpPr>
          <p:cNvPr id="5"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33</a:t>
            </a:fld>
            <a:endParaRPr lang="en-US" altLang="en-US" sz="1200" dirty="0" smtClean="0">
              <a:solidFill>
                <a:srgbClr val="898989"/>
              </a:solidFill>
              <a:ea typeface="MS PGothic" pitchFamily="34" charset="-128"/>
            </a:endParaRPr>
          </a:p>
        </p:txBody>
      </p:sp>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322239403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932113" y="1978025"/>
            <a:ext cx="4460875" cy="2974975"/>
          </a:xfrm>
        </p:spPr>
        <p:txBody>
          <a:bodyPr>
            <a:normAutofit fontScale="77500" lnSpcReduction="20000"/>
          </a:bodyPr>
          <a:lstStyle/>
          <a:p>
            <a:pPr>
              <a:lnSpc>
                <a:spcPct val="120000"/>
              </a:lnSpc>
              <a:spcAft>
                <a:spcPts val="600"/>
              </a:spcAft>
              <a:defRPr/>
            </a:pPr>
            <a:r>
              <a:rPr lang="en-US" sz="4000" b="1" dirty="0" smtClean="0">
                <a:ln w="1905"/>
                <a:effectLst>
                  <a:innerShdw blurRad="69850" dist="43180" dir="5400000">
                    <a:srgbClr val="000000">
                      <a:alpha val="65000"/>
                    </a:srgbClr>
                  </a:innerShdw>
                </a:effectLst>
                <a:latin typeface="Century Schoolbook" panose="02040604050505020304" pitchFamily="18" charset="0"/>
              </a:rPr>
              <a:t>“</a:t>
            </a:r>
            <a:r>
              <a:rPr lang="en-US" altLang="en-US" sz="4000" b="1" i="1" dirty="0">
                <a:latin typeface="Century Schoolbook" panose="02040604050505020304" pitchFamily="18" charset="0"/>
              </a:rPr>
              <a:t>…if standards </a:t>
            </a:r>
            <a:r>
              <a:rPr lang="en-US" altLang="en-US" sz="4000" b="1" i="1" dirty="0" smtClean="0">
                <a:latin typeface="Century Schoolbook" panose="02040604050505020304" pitchFamily="18" charset="0"/>
              </a:rPr>
              <a:t>are not </a:t>
            </a:r>
            <a:r>
              <a:rPr lang="en-US" altLang="en-US" sz="4000" b="1" i="1" dirty="0">
                <a:latin typeface="Century Schoolbook" panose="02040604050505020304" pitchFamily="18" charset="0"/>
              </a:rPr>
              <a:t>taught in </a:t>
            </a:r>
            <a:r>
              <a:rPr lang="en-US" altLang="en-US" sz="4000" b="1" i="1" dirty="0" smtClean="0">
                <a:latin typeface="Century Schoolbook" panose="02040604050505020304" pitchFamily="18" charset="0"/>
              </a:rPr>
              <a:t>a clear </a:t>
            </a:r>
            <a:r>
              <a:rPr lang="en-US" altLang="en-US" sz="4000" b="1" i="1" dirty="0">
                <a:latin typeface="Century Schoolbook" panose="02040604050505020304" pitchFamily="18" charset="0"/>
              </a:rPr>
              <a:t>and </a:t>
            </a:r>
            <a:r>
              <a:rPr lang="en-US" altLang="en-US" sz="4000" b="1" i="1" dirty="0" smtClean="0">
                <a:latin typeface="Century Schoolbook" panose="02040604050505020304" pitchFamily="18" charset="0"/>
              </a:rPr>
              <a:t>well defined manner</a:t>
            </a:r>
            <a:r>
              <a:rPr lang="en-US" altLang="en-US" sz="4000" b="1" i="1" dirty="0">
                <a:latin typeface="Century Schoolbook" panose="02040604050505020304" pitchFamily="18" charset="0"/>
              </a:rPr>
              <a:t>, </a:t>
            </a:r>
            <a:r>
              <a:rPr lang="en-US" altLang="en-US" sz="4000" b="1" i="1" dirty="0" smtClean="0">
                <a:latin typeface="Century Schoolbook" panose="02040604050505020304" pitchFamily="18" charset="0"/>
              </a:rPr>
              <a:t>it is </a:t>
            </a:r>
            <a:r>
              <a:rPr lang="en-US" altLang="en-US" sz="4000" b="1" i="1" dirty="0">
                <a:latin typeface="Century Schoolbook" panose="02040604050505020304" pitchFamily="18" charset="0"/>
              </a:rPr>
              <a:t>unlikely </a:t>
            </a:r>
            <a:r>
              <a:rPr lang="en-US" altLang="en-US" sz="4000" b="1" i="1" dirty="0" smtClean="0">
                <a:latin typeface="Century Schoolbook" panose="02040604050505020304" pitchFamily="18" charset="0"/>
              </a:rPr>
              <a:t>that students will attain them</a:t>
            </a:r>
            <a:r>
              <a:rPr lang="en-US" sz="4000" b="1" dirty="0" smtClean="0">
                <a:ln w="1905"/>
                <a:effectLst>
                  <a:innerShdw blurRad="69850" dist="43180" dir="5400000">
                    <a:srgbClr val="000000">
                      <a:alpha val="65000"/>
                    </a:srgbClr>
                  </a:innerShdw>
                </a:effectLst>
                <a:latin typeface="Century Schoolbook" panose="02040604050505020304" pitchFamily="18" charset="0"/>
              </a:rPr>
              <a:t>.”</a:t>
            </a:r>
            <a:endParaRPr lang="en-US" sz="4000" b="1" dirty="0">
              <a:ln w="1905"/>
              <a:effectLst>
                <a:innerShdw blurRad="69850" dist="43180" dir="5400000">
                  <a:srgbClr val="000000">
                    <a:alpha val="65000"/>
                  </a:srgbClr>
                </a:innerShdw>
              </a:effectLst>
              <a:latin typeface="Century Schoolbook" panose="02040604050505020304" pitchFamily="18" charset="0"/>
            </a:endParaRPr>
          </a:p>
        </p:txBody>
      </p:sp>
      <p:sp>
        <p:nvSpPr>
          <p:cNvPr id="5" name="Slide Number Placeholder 3"/>
          <p:cNvSpPr>
            <a:spLocks noGrp="1"/>
          </p:cNvSpPr>
          <p:nvPr>
            <p:ph type="sldNum" sz="quarter" idx="4294967295"/>
          </p:nvPr>
        </p:nvSpPr>
        <p:spPr bwMode="auto">
          <a:xfrm>
            <a:off x="457200" y="6299200"/>
            <a:ext cx="458788" cy="3222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20000"/>
              </a:spcBef>
              <a:defRPr/>
            </a:pPr>
            <a:fld id="{3FEE1A78-DB7D-40D7-A78D-C57324570009}" type="slidenum">
              <a:rPr lang="en-US" altLang="en-US" sz="1200" kern="0" smtClean="0">
                <a:solidFill>
                  <a:srgbClr val="898989"/>
                </a:solidFill>
                <a:ea typeface="MS PGothic" pitchFamily="34" charset="-128"/>
              </a:rPr>
              <a:pPr>
                <a:spcBef>
                  <a:spcPct val="20000"/>
                </a:spcBef>
                <a:defRPr/>
              </a:pPr>
              <a:t>34</a:t>
            </a:fld>
            <a:endParaRPr lang="en-US" altLang="en-US" sz="1200" kern="0" dirty="0" smtClean="0">
              <a:solidFill>
                <a:srgbClr val="898989"/>
              </a:solidFill>
              <a:ea typeface="MS PGothic" pitchFamily="34" charset="-128"/>
            </a:endParaRPr>
          </a:p>
        </p:txBody>
      </p:sp>
      <p:pic>
        <p:nvPicPr>
          <p:cNvPr id="27652"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295275"/>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333349832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87516031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8997425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5" name="Text Box 4"/>
          <p:cNvSpPr txBox="1">
            <a:spLocks noChangeArrowheads="1"/>
          </p:cNvSpPr>
          <p:nvPr/>
        </p:nvSpPr>
        <p:spPr bwMode="auto">
          <a:xfrm>
            <a:off x="4343400" y="228600"/>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DDDDDD"/>
                </a:solidFill>
                <a:latin typeface="Century Gothic" pitchFamily="34" charset="0"/>
              </a:rPr>
              <a:t>Professional Development  </a:t>
            </a:r>
            <a:r>
              <a:rPr lang="en-US" altLang="en-US" sz="2000" dirty="0" smtClean="0">
                <a:solidFill>
                  <a:srgbClr val="92D050"/>
                </a:solidFill>
                <a:latin typeface="Century Gothic" pitchFamily="34" charset="0"/>
              </a:rPr>
              <a:t>Needs</a:t>
            </a:r>
            <a:endParaRPr lang="en-US" altLang="en-US" sz="2000" dirty="0">
              <a:solidFill>
                <a:srgbClr val="92D050"/>
              </a:solidFill>
              <a:latin typeface="Century Gothic" pitchFamily="34" charset="0"/>
            </a:endParaRPr>
          </a:p>
        </p:txBody>
      </p:sp>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35</a:t>
            </a:fld>
            <a:endParaRPr lang="en-US" altLang="en-US" sz="1200" dirty="0" smtClean="0">
              <a:solidFill>
                <a:srgbClr val="898989"/>
              </a:solidFill>
              <a:ea typeface="MS PGothic" pitchFamily="34" charset="-128"/>
            </a:endParaRPr>
          </a:p>
        </p:txBody>
      </p:sp>
      <p:sp>
        <p:nvSpPr>
          <p:cNvPr id="5" name="TextBox 4"/>
          <p:cNvSpPr txBox="1"/>
          <p:nvPr/>
        </p:nvSpPr>
        <p:spPr>
          <a:xfrm>
            <a:off x="260131" y="5862804"/>
            <a:ext cx="2895600" cy="400110"/>
          </a:xfrm>
          <a:prstGeom prst="rect">
            <a:avLst/>
          </a:prstGeom>
          <a:solidFill>
            <a:srgbClr val="92D050"/>
          </a:solidFill>
          <a:ln w="6350">
            <a:solidFill>
              <a:schemeClr val="tx1"/>
            </a:solidFill>
          </a:ln>
          <a:scene3d>
            <a:camera prst="orthographicFront"/>
            <a:lightRig rig="threePt" dir="t"/>
          </a:scene3d>
          <a:sp3d>
            <a:bevelT/>
          </a:sp3d>
        </p:spPr>
        <p:txBody>
          <a:bodyPr>
            <a:spAutoFit/>
          </a:bodyPr>
          <a:lstStyle/>
          <a:p>
            <a:pPr>
              <a:defRPr/>
            </a:pPr>
            <a:r>
              <a:rPr lang="en-US" sz="2000" dirty="0" smtClean="0"/>
              <a:t>Workbook p. 4</a:t>
            </a:r>
          </a:p>
        </p:txBody>
      </p:sp>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248769121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36</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349251" y="1447800"/>
            <a:ext cx="803275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800" dirty="0" smtClean="0">
                <a:latin typeface="Arial" panose="020B0604020202020204" pitchFamily="34" charset="0"/>
                <a:cs typeface="Arial" panose="020B0604020202020204" pitchFamily="34" charset="0"/>
              </a:rPr>
              <a:t>The standards are written; </a:t>
            </a:r>
            <a:r>
              <a:rPr lang="en-US" sz="2800" dirty="0" smtClean="0">
                <a:solidFill>
                  <a:srgbClr val="00B050"/>
                </a:solidFill>
                <a:latin typeface="Arial" panose="020B0604020202020204" pitchFamily="34" charset="0"/>
                <a:cs typeface="Arial" panose="020B0604020202020204" pitchFamily="34" charset="0"/>
              </a:rPr>
              <a:t>you do not need to develop them.</a:t>
            </a:r>
          </a:p>
          <a:p>
            <a:r>
              <a:rPr lang="en-US" sz="2800" dirty="0" smtClean="0">
                <a:latin typeface="Arial" panose="020B0604020202020204" pitchFamily="34" charset="0"/>
                <a:cs typeface="Arial" panose="020B0604020202020204" pitchFamily="34" charset="0"/>
              </a:rPr>
              <a:t>You need to sort through standards and </a:t>
            </a:r>
            <a:r>
              <a:rPr lang="en-US" sz="2800" dirty="0" smtClean="0">
                <a:solidFill>
                  <a:srgbClr val="00B050"/>
                </a:solidFill>
                <a:latin typeface="Arial" panose="020B0604020202020204" pitchFamily="34" charset="0"/>
                <a:cs typeface="Arial" panose="020B0604020202020204" pitchFamily="34" charset="0"/>
              </a:rPr>
              <a:t>identify those consistent with your program’s objects and your student’s needs.</a:t>
            </a:r>
          </a:p>
          <a:p>
            <a:r>
              <a:rPr lang="en-US" sz="2800" dirty="0" smtClean="0">
                <a:latin typeface="Arial" panose="020B0604020202020204" pitchFamily="34" charset="0"/>
                <a:cs typeface="Arial" panose="020B0604020202020204" pitchFamily="34" charset="0"/>
              </a:rPr>
              <a:t>You need to establish a system to implement a standards-based instructional program that is </a:t>
            </a:r>
            <a:r>
              <a:rPr lang="en-US" sz="2800" dirty="0" smtClean="0">
                <a:solidFill>
                  <a:srgbClr val="00B050"/>
                </a:solidFill>
                <a:latin typeface="Arial" panose="020B0604020202020204" pitchFamily="34" charset="0"/>
                <a:cs typeface="Arial" panose="020B0604020202020204" pitchFamily="34" charset="0"/>
              </a:rPr>
              <a:t>“realistic in terms of your program’s characteristics.</a:t>
            </a:r>
          </a:p>
          <a:p>
            <a:r>
              <a:rPr lang="en-US" sz="2800" dirty="0" smtClean="0">
                <a:latin typeface="Arial" panose="020B0604020202020204" pitchFamily="34" charset="0"/>
                <a:cs typeface="Arial" panose="020B0604020202020204" pitchFamily="34" charset="0"/>
              </a:rPr>
              <a:t>You need to keep the trends and background in mind. Don’t get lost in the forest of details.</a:t>
            </a:r>
            <a:endParaRPr lang="en-US" sz="2800" dirty="0">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Remember . . . </a:t>
            </a:r>
            <a:endParaRPr lang="en-US" altLang="en-US" sz="2000" dirty="0">
              <a:solidFill>
                <a:srgbClr val="92D050"/>
              </a:solidFill>
              <a:latin typeface="Century Gothic" pitchFamily="34" charset="0"/>
            </a:endParaRPr>
          </a:p>
        </p:txBody>
      </p:sp>
      <p:sp>
        <p:nvSpPr>
          <p:cNvPr id="9"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591783345"/>
      </p:ext>
    </p:extLst>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endParaRPr lang="en-US" sz="2200" kern="0" dirty="0"/>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37</a:t>
            </a:fld>
            <a:endParaRPr lang="en-US" altLang="en-US" sz="1200" dirty="0" smtClean="0">
              <a:solidFill>
                <a:srgbClr val="898989"/>
              </a:solidFill>
              <a:ea typeface="MS PGothic" pitchFamily="34" charset="-128"/>
            </a:endParaRPr>
          </a:p>
        </p:txBody>
      </p:sp>
      <p:sp>
        <p:nvSpPr>
          <p:cNvPr id="2" name="Rectangle 1"/>
          <p:cNvSpPr/>
          <p:nvPr/>
        </p:nvSpPr>
        <p:spPr>
          <a:xfrm>
            <a:off x="3347357" y="5519172"/>
            <a:ext cx="4876800" cy="461665"/>
          </a:xfrm>
          <a:prstGeom prst="rect">
            <a:avLst/>
          </a:prstGeom>
        </p:spPr>
        <p:txBody>
          <a:bodyPr wrap="square">
            <a:spAutoFit/>
          </a:bodyPr>
          <a:lstStyle/>
          <a:p>
            <a:endParaRPr lang="en-US" dirty="0"/>
          </a:p>
        </p:txBody>
      </p:sp>
      <p:sp>
        <p:nvSpPr>
          <p:cNvPr id="10" name="Content Placeholder 1"/>
          <p:cNvSpPr txBox="1">
            <a:spLocks/>
          </p:cNvSpPr>
          <p:nvPr/>
        </p:nvSpPr>
        <p:spPr>
          <a:xfrm>
            <a:off x="3394076" y="1224041"/>
            <a:ext cx="5463266"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dirty="0" smtClean="0">
                <a:latin typeface="Arial" panose="020B0604020202020204" pitchFamily="34" charset="0"/>
                <a:cs typeface="Arial" panose="020B0604020202020204" pitchFamily="34" charset="0"/>
              </a:rPr>
              <a:t>They are </a:t>
            </a:r>
            <a:r>
              <a:rPr lang="en-US" b="1" u="sng" dirty="0" smtClean="0">
                <a:latin typeface="Arial" panose="020B0604020202020204" pitchFamily="34" charset="0"/>
                <a:cs typeface="Arial" panose="020B0604020202020204" pitchFamily="34" charset="0"/>
              </a:rPr>
              <a:t>not </a:t>
            </a:r>
          </a:p>
          <a:p>
            <a:r>
              <a:rPr lang="en-US" sz="2400" dirty="0" smtClean="0">
                <a:latin typeface="Arial" panose="020B0604020202020204" pitchFamily="34" charset="0"/>
                <a:cs typeface="Arial" panose="020B0604020202020204" pitchFamily="34" charset="0"/>
              </a:rPr>
              <a:t>an order in which standards are to be taught.</a:t>
            </a:r>
          </a:p>
          <a:p>
            <a:r>
              <a:rPr lang="en-US" sz="2400" dirty="0" smtClean="0">
                <a:latin typeface="Arial" panose="020B0604020202020204" pitchFamily="34" charset="0"/>
                <a:cs typeface="Arial" panose="020B0604020202020204" pitchFamily="34" charset="0"/>
              </a:rPr>
              <a:t>directions about how instructors should teach.</a:t>
            </a:r>
          </a:p>
          <a:p>
            <a:r>
              <a:rPr lang="en-US" sz="2400" dirty="0" smtClean="0">
                <a:latin typeface="Arial" panose="020B0604020202020204" pitchFamily="34" charset="0"/>
                <a:cs typeface="Arial" panose="020B0604020202020204" pitchFamily="34" charset="0"/>
              </a:rPr>
              <a:t>a full spectrum of support and interventions for students.</a:t>
            </a:r>
          </a:p>
          <a:p>
            <a:r>
              <a:rPr lang="en-US" sz="2400" dirty="0" smtClean="0">
                <a:latin typeface="Arial" panose="020B0604020202020204" pitchFamily="34" charset="0"/>
                <a:cs typeface="Arial" panose="020B0604020202020204" pitchFamily="34" charset="0"/>
              </a:rPr>
              <a:t>a curriculum, so programs will need to complement them with a certain type of high-quality curricula.</a:t>
            </a:r>
          </a:p>
          <a:p>
            <a:r>
              <a:rPr lang="en-US" sz="2400" dirty="0" smtClean="0">
                <a:latin typeface="Arial" panose="020B0604020202020204" pitchFamily="34" charset="0"/>
                <a:cs typeface="Arial" panose="020B0604020202020204" pitchFamily="34" charset="0"/>
              </a:rPr>
              <a:t>a national or federal set of mandates.</a:t>
            </a:r>
            <a:endParaRPr lang="en-US" sz="2400" dirty="0">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What the CCRS for AE are Not!</a:t>
            </a:r>
            <a:endParaRPr lang="en-US" altLang="en-US" sz="2000" dirty="0">
              <a:solidFill>
                <a:srgbClr val="92D050"/>
              </a:solidFill>
              <a:latin typeface="Century Gothic" pitchFamily="34" charset="0"/>
            </a:endParaRPr>
          </a:p>
        </p:txBody>
      </p:sp>
      <p:pic>
        <p:nvPicPr>
          <p:cNvPr id="1026" name="Picture 2"/>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 y="2034459"/>
            <a:ext cx="30194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279795066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9CC00"/>
                </a:solidFill>
                <a:latin typeface="Century Gothic" pitchFamily="34" charset="0"/>
              </a:rPr>
              <a:t>The Missing Piece</a:t>
            </a:r>
            <a:endParaRPr lang="en-US" altLang="en-US" sz="2000" dirty="0">
              <a:solidFill>
                <a:srgbClr val="99CC00"/>
              </a:solidFill>
              <a:latin typeface="Century Gothic" pitchFamily="34" charset="0"/>
            </a:endParaRPr>
          </a:p>
        </p:txBody>
      </p:sp>
      <p:sp>
        <p:nvSpPr>
          <p:cNvPr id="11" name="Content Placeholder 1"/>
          <p:cNvSpPr>
            <a:spLocks noGrp="1"/>
          </p:cNvSpPr>
          <p:nvPr>
            <p:ph idx="1"/>
          </p:nvPr>
        </p:nvSpPr>
        <p:spPr>
          <a:xfrm>
            <a:off x="3352800" y="1295400"/>
            <a:ext cx="5029200" cy="4525963"/>
          </a:xfrm>
        </p:spPr>
        <p:txBody>
          <a:bodyPr/>
          <a:lstStyle/>
          <a:p>
            <a:r>
              <a:rPr lang="en-US" dirty="0" smtClean="0">
                <a:latin typeface="Arial" panose="020B0604020202020204" pitchFamily="34" charset="0"/>
                <a:cs typeface="Arial" panose="020B0604020202020204" pitchFamily="34" charset="0"/>
              </a:rPr>
              <a:t>Standards are </a:t>
            </a:r>
            <a:r>
              <a:rPr lang="en-US" b="1" dirty="0" smtClean="0">
                <a:latin typeface="Arial" panose="020B0604020202020204" pitchFamily="34" charset="0"/>
                <a:cs typeface="Arial" panose="020B0604020202020204" pitchFamily="34" charset="0"/>
              </a:rPr>
              <a:t>not</a:t>
            </a:r>
            <a:r>
              <a:rPr lang="en-US" dirty="0" smtClean="0">
                <a:latin typeface="Arial" panose="020B0604020202020204" pitchFamily="34" charset="0"/>
                <a:cs typeface="Arial" panose="020B0604020202020204" pitchFamily="34" charset="0"/>
              </a:rPr>
              <a:t> a curriculum</a:t>
            </a:r>
          </a:p>
          <a:p>
            <a:r>
              <a:rPr lang="en-US" dirty="0" smtClean="0">
                <a:latin typeface="Arial" panose="020B0604020202020204" pitchFamily="34" charset="0"/>
                <a:cs typeface="Arial" panose="020B0604020202020204" pitchFamily="34" charset="0"/>
              </a:rPr>
              <a:t>Standards are statements about </a:t>
            </a:r>
            <a:r>
              <a:rPr lang="en-US" b="1" dirty="0" smtClean="0">
                <a:latin typeface="Arial" panose="020B0604020202020204" pitchFamily="34" charset="0"/>
                <a:cs typeface="Arial" panose="020B0604020202020204" pitchFamily="34" charset="0"/>
              </a:rPr>
              <a:t>WHAT</a:t>
            </a:r>
            <a:r>
              <a:rPr lang="en-US" dirty="0" smtClean="0">
                <a:latin typeface="Arial" panose="020B0604020202020204" pitchFamily="34" charset="0"/>
                <a:cs typeface="Arial" panose="020B0604020202020204" pitchFamily="34" charset="0"/>
              </a:rPr>
              <a:t> students should know/be able to do.</a:t>
            </a:r>
          </a:p>
          <a:p>
            <a:r>
              <a:rPr lang="en-US" dirty="0" smtClean="0">
                <a:latin typeface="Arial" panose="020B0604020202020204" pitchFamily="34" charset="0"/>
                <a:cs typeface="Arial" panose="020B0604020202020204" pitchFamily="34" charset="0"/>
              </a:rPr>
              <a:t>Instructors decide </a:t>
            </a:r>
            <a:r>
              <a:rPr lang="en-US" b="1" dirty="0" smtClean="0">
                <a:latin typeface="Arial" panose="020B0604020202020204" pitchFamily="34" charset="0"/>
                <a:cs typeface="Arial" panose="020B0604020202020204" pitchFamily="34" charset="0"/>
              </a:rPr>
              <a:t>HOW</a:t>
            </a:r>
            <a:r>
              <a:rPr lang="en-US" dirty="0" smtClean="0">
                <a:latin typeface="Arial" panose="020B0604020202020204" pitchFamily="34" charset="0"/>
                <a:cs typeface="Arial" panose="020B0604020202020204" pitchFamily="34" charset="0"/>
              </a:rPr>
              <a:t> students should get there. </a:t>
            </a:r>
            <a:endParaRPr lang="en-US"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3" cstate="print"/>
          <a:srcRect l="15000" t="38000" r="49375" b="26000"/>
          <a:stretch>
            <a:fillRect/>
          </a:stretch>
        </p:blipFill>
        <p:spPr bwMode="auto">
          <a:xfrm>
            <a:off x="381000" y="3962401"/>
            <a:ext cx="2895600" cy="18288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l="10267" t="28622" r="43939" b="17503"/>
          <a:stretch>
            <a:fillRect/>
          </a:stretch>
        </p:blipFill>
        <p:spPr bwMode="auto">
          <a:xfrm>
            <a:off x="685800" y="1295400"/>
            <a:ext cx="2133600" cy="2008094"/>
          </a:xfrm>
          <a:prstGeom prst="rect">
            <a:avLst/>
          </a:prstGeom>
          <a:noFill/>
          <a:ln w="9525">
            <a:noFill/>
            <a:miter lim="800000"/>
            <a:headEnd/>
            <a:tailEnd/>
          </a:ln>
        </p:spPr>
      </p:pic>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100759168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4343400" y="228600"/>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Think About It!</a:t>
            </a:r>
            <a:endParaRPr lang="en-US" altLang="en-US" sz="2000" dirty="0">
              <a:solidFill>
                <a:srgbClr val="92D050"/>
              </a:solidFill>
              <a:latin typeface="Century Gothic" pitchFamily="34" charset="0"/>
            </a:endParaRPr>
          </a:p>
        </p:txBody>
      </p:sp>
      <p:sp>
        <p:nvSpPr>
          <p:cNvPr id="5"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39</a:t>
            </a:fld>
            <a:endParaRPr lang="en-US" altLang="en-US" sz="1200" dirty="0" smtClean="0">
              <a:solidFill>
                <a:srgbClr val="898989"/>
              </a:solidFill>
              <a:ea typeface="MS PGothic" pitchFamily="34" charset="-128"/>
            </a:endParaRPr>
          </a:p>
        </p:txBody>
      </p:sp>
      <p:sp>
        <p:nvSpPr>
          <p:cNvPr id="6" name="Text Box 4"/>
          <p:cNvSpPr txBox="1">
            <a:spLocks noChangeArrowheads="1"/>
          </p:cNvSpPr>
          <p:nvPr/>
        </p:nvSpPr>
        <p:spPr bwMode="auto">
          <a:xfrm>
            <a:off x="686594" y="2057400"/>
            <a:ext cx="380920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US" altLang="en-US" sz="3600" dirty="0">
                <a:cs typeface="Arial" panose="020B0604020202020204" pitchFamily="34" charset="0"/>
              </a:rPr>
              <a:t>What does this mean for </a:t>
            </a:r>
            <a:r>
              <a:rPr lang="en-US" altLang="en-US" sz="3600" dirty="0" smtClean="0">
                <a:cs typeface="Arial" panose="020B0604020202020204" pitchFamily="34" charset="0"/>
              </a:rPr>
              <a:t>our     ABE </a:t>
            </a:r>
            <a:r>
              <a:rPr lang="en-US" altLang="en-US" sz="3600" dirty="0">
                <a:cs typeface="Arial" panose="020B0604020202020204" pitchFamily="34" charset="0"/>
              </a:rPr>
              <a:t>c</a:t>
            </a:r>
            <a:r>
              <a:rPr lang="en-US" altLang="en-US" sz="3600" dirty="0" smtClean="0">
                <a:cs typeface="Arial" panose="020B0604020202020204" pitchFamily="34" charset="0"/>
              </a:rPr>
              <a:t>lassrooms?</a:t>
            </a:r>
            <a:endParaRPr lang="en-US" altLang="en-US" sz="3600" dirty="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050" y="1393371"/>
            <a:ext cx="3060700" cy="4591050"/>
          </a:xfrm>
          <a:prstGeom prst="rect">
            <a:avLst/>
          </a:prstGeom>
        </p:spPr>
      </p:pic>
      <p:sp>
        <p:nvSpPr>
          <p:cNvPr id="7"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270738392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http://www.westsidetechfoundation.org/images/graduation.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758825"/>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It’s All About the </a:t>
            </a:r>
            <a:r>
              <a:rPr lang="en-US" altLang="en-US" sz="2000" dirty="0" smtClean="0">
                <a:solidFill>
                  <a:srgbClr val="92D050"/>
                </a:solidFill>
                <a:latin typeface="Century Gothic" pitchFamily="34" charset="0"/>
              </a:rPr>
              <a:t>Learner</a:t>
            </a:r>
            <a:endParaRPr lang="en-US" altLang="en-US" sz="2000" dirty="0">
              <a:solidFill>
                <a:srgbClr val="92D050"/>
              </a:solidFill>
              <a:latin typeface="Century Gothic" pitchFamily="34" charset="0"/>
            </a:endParaRPr>
          </a:p>
        </p:txBody>
      </p:sp>
      <p:sp>
        <p:nvSpPr>
          <p:cNvPr id="2" name="Rectangle 1"/>
          <p:cNvSpPr/>
          <p:nvPr/>
        </p:nvSpPr>
        <p:spPr>
          <a:xfrm>
            <a:off x="1062714" y="2819400"/>
            <a:ext cx="7018571" cy="230832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altLang="en-US" sz="7200" b="1" dirty="0">
                <a:ln w="11430"/>
                <a:solidFill>
                  <a:srgbClr val="0070C0"/>
                </a:solidFill>
                <a:effectLst>
                  <a:outerShdw blurRad="50800" dist="39000" dir="5460000" algn="tl">
                    <a:srgbClr val="000000">
                      <a:alpha val="38000"/>
                    </a:srgbClr>
                  </a:outerShdw>
                </a:effectLst>
              </a:rPr>
              <a:t>The Ideal Graduate</a:t>
            </a:r>
            <a:endParaRPr lang="en-US" sz="7200" b="1" dirty="0">
              <a:ln w="11430"/>
              <a:solidFill>
                <a:srgbClr val="0070C0"/>
              </a:solidFill>
              <a:effectLst>
                <a:outerShdw blurRad="50800" dist="39000" dir="5460000" algn="tl">
                  <a:srgbClr val="000000">
                    <a:alpha val="38000"/>
                  </a:srgbClr>
                </a:outerShdw>
              </a:effectLst>
            </a:endParaRPr>
          </a:p>
        </p:txBody>
      </p:sp>
      <p:sp>
        <p:nvSpPr>
          <p:cNvPr id="6" name="Slide Number Placeholder 3"/>
          <p:cNvSpPr txBox="1">
            <a:spLocks/>
          </p:cNvSpPr>
          <p:nvPr/>
        </p:nvSpPr>
        <p:spPr bwMode="auto">
          <a:xfrm>
            <a:off x="457200" y="6299200"/>
            <a:ext cx="458788" cy="3222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pPr>
              <a:spcBef>
                <a:spcPct val="20000"/>
              </a:spcBef>
              <a:defRPr/>
            </a:pPr>
            <a:fld id="{9B26027E-A60D-4C83-8942-5A71E8319175}" type="slidenum">
              <a:rPr lang="en-US" altLang="en-US" sz="1200" kern="0" smtClean="0">
                <a:solidFill>
                  <a:srgbClr val="898989"/>
                </a:solidFill>
                <a:ea typeface="MS PGothic" pitchFamily="34" charset="-128"/>
              </a:rPr>
              <a:pPr>
                <a:spcBef>
                  <a:spcPct val="20000"/>
                </a:spcBef>
                <a:defRPr/>
              </a:pPr>
              <a:t>4</a:t>
            </a:fld>
            <a:endParaRPr lang="en-US" altLang="en-US" sz="1200" kern="0" dirty="0" smtClean="0">
              <a:solidFill>
                <a:srgbClr val="898989"/>
              </a:solidFill>
              <a:ea typeface="MS PGothic" pitchFamily="34" charset="-128"/>
            </a:endParaRPr>
          </a:p>
        </p:txBody>
      </p:sp>
      <p:sp>
        <p:nvSpPr>
          <p:cNvPr id="7"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1330685508"/>
      </p:ext>
    </p:extLst>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latin typeface="Arial" panose="020B0604020202020204" pitchFamily="34" charset="0"/>
                <a:cs typeface="Arial" panose="020B0604020202020204" pitchFamily="34" charset="0"/>
              </a:rPr>
              <a:t>ELA/Literacy Shifts</a:t>
            </a:r>
            <a:endParaRPr lang="en-US" dirty="0">
              <a:latin typeface="Arial" panose="020B0604020202020204" pitchFamily="34" charset="0"/>
              <a:cs typeface="Arial" panose="020B0604020202020204" pitchFamily="34" charset="0"/>
            </a:endParaRPr>
          </a:p>
        </p:txBody>
      </p:sp>
      <p:sp>
        <p:nvSpPr>
          <p:cNvPr id="43011" name="Text Placeholder 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smtClean="0">
                <a:latin typeface="Arial" panose="020B0604020202020204" pitchFamily="34" charset="0"/>
                <a:cs typeface="Arial" panose="020B0604020202020204" pitchFamily="34" charset="0"/>
              </a:rPr>
              <a:t>Practice with Key Shifts</a:t>
            </a:r>
          </a:p>
        </p:txBody>
      </p:sp>
      <p:pic>
        <p:nvPicPr>
          <p:cNvPr id="43012"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55AA974D-5704-4E28-BB09-5925AB5E8BBE}" type="slidenum">
              <a:rPr lang="en-US" altLang="en-US" sz="1200">
                <a:solidFill>
                  <a:srgbClr val="898989"/>
                </a:solidFill>
                <a:ea typeface="MS PGothic" pitchFamily="34" charset="-128"/>
              </a:rPr>
              <a:pPr/>
              <a:t>40</a:t>
            </a:fld>
            <a:endParaRPr lang="en-US" altLang="en-US" sz="1200" dirty="0">
              <a:solidFill>
                <a:srgbClr val="898989"/>
              </a:solidFill>
              <a:ea typeface="MS PGothic" pitchFamily="34" charset="-128"/>
            </a:endParaRPr>
          </a:p>
        </p:txBody>
      </p:sp>
      <p:sp>
        <p:nvSpPr>
          <p:cNvPr id="8"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2325006121"/>
      </p:ext>
    </p:extLst>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b="1" dirty="0">
                <a:solidFill>
                  <a:srgbClr val="7030A0"/>
                </a:solidFill>
                <a:latin typeface="Arial" panose="020B0604020202020204" pitchFamily="34" charset="0"/>
                <a:cs typeface="Arial" panose="020B0604020202020204" pitchFamily="34" charset="0"/>
              </a:rPr>
              <a:t>Shift 1: Complexity</a:t>
            </a:r>
          </a:p>
          <a:p>
            <a:pPr marL="400050" lvl="1" indent="0">
              <a:buFontTx/>
              <a:buNone/>
              <a:defRPr/>
            </a:pPr>
            <a:r>
              <a:rPr lang="en-US" sz="2400" dirty="0">
                <a:latin typeface="Arial" panose="020B0604020202020204" pitchFamily="34" charset="0"/>
                <a:cs typeface="Arial" panose="020B0604020202020204" pitchFamily="34" charset="0"/>
              </a:rPr>
              <a:t>Regular practice with complex text and its academic language</a:t>
            </a:r>
          </a:p>
          <a:p>
            <a:pPr marL="0" indent="0">
              <a:buFontTx/>
              <a:buNone/>
              <a:defRPr/>
            </a:pPr>
            <a:endParaRPr lang="en-US" sz="2400" b="1" dirty="0">
              <a:solidFill>
                <a:srgbClr val="7030A0"/>
              </a:solidFill>
              <a:latin typeface="Arial" panose="020B0604020202020204" pitchFamily="34" charset="0"/>
              <a:cs typeface="Arial" panose="020B0604020202020204" pitchFamily="34" charset="0"/>
            </a:endParaRPr>
          </a:p>
          <a:p>
            <a:pPr>
              <a:defRPr/>
            </a:pPr>
            <a:r>
              <a:rPr lang="en-US" sz="2800" b="1" dirty="0">
                <a:solidFill>
                  <a:srgbClr val="7030A0"/>
                </a:solidFill>
                <a:latin typeface="Arial" panose="020B0604020202020204" pitchFamily="34" charset="0"/>
                <a:cs typeface="Arial" panose="020B0604020202020204" pitchFamily="34" charset="0"/>
              </a:rPr>
              <a:t>Shift 2: Eviden</a:t>
            </a:r>
            <a:r>
              <a:rPr lang="en-US" b="1" dirty="0">
                <a:solidFill>
                  <a:srgbClr val="7030A0"/>
                </a:solidFill>
                <a:latin typeface="Arial" panose="020B0604020202020204" pitchFamily="34" charset="0"/>
                <a:cs typeface="Arial" panose="020B0604020202020204" pitchFamily="34" charset="0"/>
              </a:rPr>
              <a:t>ce</a:t>
            </a:r>
          </a:p>
          <a:p>
            <a:pPr marL="400050" lvl="1" indent="0">
              <a:buFontTx/>
              <a:buNone/>
              <a:defRPr/>
            </a:pPr>
            <a:r>
              <a:rPr lang="en-US" sz="2400" dirty="0">
                <a:latin typeface="Arial" panose="020B0604020202020204" pitchFamily="34" charset="0"/>
                <a:cs typeface="Arial" panose="020B0604020202020204" pitchFamily="34" charset="0"/>
              </a:rPr>
              <a:t>Reading, writing, and speaking grounded in evidence from text, both literary and informational</a:t>
            </a:r>
          </a:p>
          <a:p>
            <a:pPr marL="0" indent="0">
              <a:buFontTx/>
              <a:buNone/>
              <a:defRPr/>
            </a:pPr>
            <a:endParaRPr lang="en-US" sz="2400" dirty="0">
              <a:latin typeface="Arial" panose="020B0604020202020204" pitchFamily="34" charset="0"/>
              <a:cs typeface="Arial" panose="020B0604020202020204" pitchFamily="34" charset="0"/>
            </a:endParaRPr>
          </a:p>
          <a:p>
            <a:pPr>
              <a:defRPr/>
            </a:pPr>
            <a:r>
              <a:rPr lang="en-US" sz="2800" b="1" dirty="0">
                <a:solidFill>
                  <a:srgbClr val="7030A0"/>
                </a:solidFill>
                <a:latin typeface="Arial" panose="020B0604020202020204" pitchFamily="34" charset="0"/>
                <a:cs typeface="Arial" panose="020B0604020202020204" pitchFamily="34" charset="0"/>
              </a:rPr>
              <a:t>Shift 3: Knowledge</a:t>
            </a:r>
          </a:p>
          <a:p>
            <a:pPr marL="400050" lvl="1" indent="0">
              <a:buFontTx/>
              <a:buNone/>
              <a:defRPr/>
            </a:pPr>
            <a:r>
              <a:rPr lang="en-US" sz="2400" dirty="0">
                <a:latin typeface="Arial" panose="020B0604020202020204" pitchFamily="34" charset="0"/>
                <a:cs typeface="Arial" panose="020B0604020202020204" pitchFamily="34" charset="0"/>
              </a:rPr>
              <a:t>Building knowledge through content-rich nonfiction</a:t>
            </a:r>
          </a:p>
          <a:p>
            <a:pPr>
              <a:defRPr/>
            </a:pPr>
            <a:endParaRPr lang="en-US" dirty="0"/>
          </a:p>
        </p:txBody>
      </p:sp>
      <p:sp>
        <p:nvSpPr>
          <p:cNvPr id="44035"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Key Shifts in  </a:t>
            </a:r>
            <a:r>
              <a:rPr lang="en-US" altLang="en-US" sz="2000" dirty="0">
                <a:solidFill>
                  <a:srgbClr val="92D050"/>
                </a:solidFill>
                <a:latin typeface="Century Gothic" pitchFamily="34" charset="0"/>
              </a:rPr>
              <a:t>ELA Standards</a:t>
            </a:r>
          </a:p>
        </p:txBody>
      </p:sp>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41</a:t>
            </a:fld>
            <a:endParaRPr lang="en-US" altLang="en-US" sz="1200" dirty="0" smtClean="0">
              <a:solidFill>
                <a:srgbClr val="898989"/>
              </a:solidFill>
              <a:ea typeface="MS PGothic" pitchFamily="34" charset="-128"/>
            </a:endParaRPr>
          </a:p>
        </p:txBody>
      </p:sp>
      <p:sp>
        <p:nvSpPr>
          <p:cNvPr id="5"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
        <p:nvSpPr>
          <p:cNvPr id="6" name="TextBox 5"/>
          <p:cNvSpPr txBox="1"/>
          <p:nvPr/>
        </p:nvSpPr>
        <p:spPr>
          <a:xfrm>
            <a:off x="6019800" y="1095345"/>
            <a:ext cx="2895600" cy="400110"/>
          </a:xfrm>
          <a:prstGeom prst="rect">
            <a:avLst/>
          </a:prstGeom>
          <a:solidFill>
            <a:srgbClr val="92D050"/>
          </a:solidFill>
          <a:ln w="6350">
            <a:solidFill>
              <a:schemeClr val="tx1"/>
            </a:solidFill>
          </a:ln>
          <a:scene3d>
            <a:camera prst="orthographicFront"/>
            <a:lightRig rig="threePt" dir="t"/>
          </a:scene3d>
          <a:sp3d>
            <a:bevelT/>
          </a:sp3d>
        </p:spPr>
        <p:txBody>
          <a:bodyPr>
            <a:spAutoFit/>
          </a:bodyPr>
          <a:lstStyle/>
          <a:p>
            <a:pPr>
              <a:defRPr/>
            </a:pPr>
            <a:r>
              <a:rPr lang="en-US" sz="2000" dirty="0"/>
              <a:t>Workbook </a:t>
            </a:r>
            <a:r>
              <a:rPr lang="en-US" sz="2000" dirty="0" smtClean="0"/>
              <a:t>p</a:t>
            </a:r>
            <a:r>
              <a:rPr lang="en-US" sz="2000" dirty="0"/>
              <a:t>. </a:t>
            </a:r>
            <a:r>
              <a:rPr lang="en-US" sz="2000" dirty="0" smtClean="0"/>
              <a:t>5</a:t>
            </a:r>
            <a:endParaRPr lang="en-US" sz="2000" dirty="0"/>
          </a:p>
        </p:txBody>
      </p:sp>
    </p:spTree>
    <p:extLst>
      <p:ext uri="{BB962C8B-B14F-4D97-AF65-F5344CB8AC3E}">
        <p14:creationId xmlns:p14="http://schemas.microsoft.com/office/powerpoint/2010/main" val="395594449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dirty="0" smtClean="0">
                <a:solidFill>
                  <a:srgbClr val="7030A0"/>
                </a:solidFill>
                <a:latin typeface="Arial" pitchFamily="34" charset="0"/>
                <a:cs typeface="Arial" pitchFamily="34" charset="0"/>
              </a:rPr>
              <a:t>Shift 1 – Complexity: Regular practice with complex text and its academic language</a:t>
            </a:r>
          </a:p>
          <a:p>
            <a:pPr lvl="1">
              <a:buFont typeface="Arial" pitchFamily="34" charset="0"/>
              <a:buChar char="•"/>
            </a:pPr>
            <a:r>
              <a:rPr lang="en-US" altLang="en-US" sz="2400" dirty="0" smtClean="0">
                <a:latin typeface="Arial" pitchFamily="34" charset="0"/>
                <a:cs typeface="Arial" pitchFamily="34" charset="0"/>
              </a:rPr>
              <a:t>Complexity of text that students </a:t>
            </a:r>
            <a:r>
              <a:rPr lang="en-US" altLang="en-US" sz="2400" u="sng" dirty="0" smtClean="0">
                <a:latin typeface="Arial" pitchFamily="34" charset="0"/>
                <a:cs typeface="Arial" pitchFamily="34" charset="0"/>
              </a:rPr>
              <a:t>can</a:t>
            </a:r>
            <a:r>
              <a:rPr lang="en-US" altLang="en-US" sz="2400" dirty="0" smtClean="0">
                <a:latin typeface="Arial" pitchFamily="34" charset="0"/>
                <a:cs typeface="Arial" pitchFamily="34" charset="0"/>
              </a:rPr>
              <a:t> read is the greatest predictor of success</a:t>
            </a:r>
          </a:p>
          <a:p>
            <a:pPr lvl="1">
              <a:buFont typeface="Arial" pitchFamily="34" charset="0"/>
              <a:buChar char="•"/>
            </a:pPr>
            <a:r>
              <a:rPr lang="en-US" altLang="en-US" sz="2400" dirty="0" smtClean="0">
                <a:latin typeface="Arial" pitchFamily="34" charset="0"/>
                <a:cs typeface="Arial" pitchFamily="34" charset="0"/>
              </a:rPr>
              <a:t>Gap between complexity of college and high school texts is huge (four grade levels)</a:t>
            </a:r>
          </a:p>
          <a:p>
            <a:pPr lvl="1">
              <a:buFont typeface="Arial" pitchFamily="34" charset="0"/>
              <a:buChar char="•"/>
            </a:pPr>
            <a:r>
              <a:rPr lang="en-US" altLang="en-US" sz="2400" dirty="0" smtClean="0">
                <a:latin typeface="Arial" pitchFamily="34" charset="0"/>
                <a:cs typeface="Arial" pitchFamily="34" charset="0"/>
              </a:rPr>
              <a:t>Too many students are reading at too low a level            (less than 50% of graduates can read sufficiently complex texts)</a:t>
            </a:r>
          </a:p>
          <a:p>
            <a:pPr lvl="1">
              <a:buFont typeface="Arial" pitchFamily="34" charset="0"/>
              <a:buChar char="•"/>
            </a:pPr>
            <a:r>
              <a:rPr lang="en-US" altLang="en-US" sz="2400" dirty="0" smtClean="0">
                <a:latin typeface="Arial" pitchFamily="34" charset="0"/>
                <a:cs typeface="Arial" pitchFamily="34" charset="0"/>
              </a:rPr>
              <a:t>Focus needed on addressing academic vocabulary of students</a:t>
            </a:r>
          </a:p>
        </p:txBody>
      </p:sp>
      <p:sp>
        <p:nvSpPr>
          <p:cNvPr id="4505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92D050"/>
                </a:solidFill>
                <a:latin typeface="Century Gothic" pitchFamily="34" charset="0"/>
              </a:rPr>
              <a:t>Complexity</a:t>
            </a:r>
          </a:p>
        </p:txBody>
      </p:sp>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42</a:t>
            </a:fld>
            <a:endParaRPr lang="en-US" altLang="en-US" sz="1200" dirty="0" smtClean="0">
              <a:solidFill>
                <a:srgbClr val="898989"/>
              </a:solidFill>
              <a:ea typeface="MS PGothic" pitchFamily="34" charset="-128"/>
            </a:endParaRPr>
          </a:p>
        </p:txBody>
      </p:sp>
      <p:sp>
        <p:nvSpPr>
          <p:cNvPr id="5"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85163783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20000"/>
              </a:lnSpc>
              <a:spcAft>
                <a:spcPts val="600"/>
              </a:spcAft>
              <a:buFont typeface="Wingdings" charset="2"/>
              <a:buChar char="§"/>
              <a:defRPr/>
            </a:pPr>
            <a:r>
              <a:rPr lang="en-US" sz="2400" dirty="0" smtClean="0">
                <a:latin typeface="Arial" panose="020B0604020202020204" pitchFamily="34" charset="0"/>
                <a:cs typeface="Arial" panose="020B0604020202020204" pitchFamily="34" charset="0"/>
              </a:rPr>
              <a:t>Standards have raised the bar for what students should read and understand at each level.</a:t>
            </a:r>
          </a:p>
          <a:p>
            <a:pPr>
              <a:lnSpc>
                <a:spcPct val="120000"/>
              </a:lnSpc>
              <a:buFont typeface="Wingdings" charset="2"/>
              <a:buChar char="§"/>
              <a:defRPr/>
            </a:pPr>
            <a:r>
              <a:rPr lang="en-US" sz="2400" dirty="0" smtClean="0">
                <a:latin typeface="Arial" panose="020B0604020202020204" pitchFamily="34" charset="0"/>
                <a:cs typeface="Arial" panose="020B0604020202020204" pitchFamily="34" charset="0"/>
              </a:rPr>
              <a:t>Passages should be of high quality so that they are worthy of close reading. </a:t>
            </a:r>
          </a:p>
          <a:p>
            <a:pPr>
              <a:lnSpc>
                <a:spcPct val="120000"/>
              </a:lnSpc>
              <a:buFont typeface="Wingdings" charset="2"/>
              <a:buChar char="§"/>
              <a:defRPr/>
            </a:pPr>
            <a:r>
              <a:rPr lang="en-US" sz="2400" dirty="0" smtClean="0">
                <a:latin typeface="Arial" panose="020B0604020202020204" pitchFamily="34" charset="0"/>
                <a:cs typeface="Arial" panose="020B0604020202020204" pitchFamily="34" charset="0"/>
              </a:rPr>
              <a:t>Text complexity and text quality share powerful links: </a:t>
            </a:r>
          </a:p>
          <a:p>
            <a:pPr marL="909638" lvl="1" indent="-457200">
              <a:lnSpc>
                <a:spcPct val="120000"/>
              </a:lnSpc>
              <a:buFont typeface="Arial"/>
              <a:buChar char="•"/>
              <a:defRPr/>
            </a:pPr>
            <a:r>
              <a:rPr lang="en-US" sz="2200" dirty="0" smtClean="0">
                <a:latin typeface="Arial" panose="020B0604020202020204" pitchFamily="34" charset="0"/>
                <a:cs typeface="Arial" panose="020B0604020202020204" pitchFamily="34" charset="0"/>
              </a:rPr>
              <a:t>Only by reading a complex text is one able to increase reading proficiency. </a:t>
            </a:r>
          </a:p>
          <a:p>
            <a:pPr marL="909638" lvl="1" indent="-457200">
              <a:lnSpc>
                <a:spcPct val="120000"/>
              </a:lnSpc>
              <a:buFont typeface="Arial"/>
              <a:buChar char="•"/>
              <a:defRPr/>
            </a:pPr>
            <a:r>
              <a:rPr lang="en-US" sz="2200" dirty="0">
                <a:solidFill>
                  <a:srgbClr val="000000"/>
                </a:solidFill>
                <a:latin typeface="Arial" panose="020B0604020202020204" pitchFamily="34" charset="0"/>
                <a:cs typeface="Arial" panose="020B0604020202020204" pitchFamily="34" charset="0"/>
              </a:rPr>
              <a:t>CCR-aligned questions cannot be asked of passages lacking complexity and fully developed ideas</a:t>
            </a:r>
            <a:r>
              <a:rPr lang="en-US" sz="2200" dirty="0" smtClean="0">
                <a:solidFill>
                  <a:srgbClr val="000000"/>
                </a:solidFill>
                <a:latin typeface="Arial" panose="020B0604020202020204" pitchFamily="34" charset="0"/>
                <a:cs typeface="Arial" panose="020B0604020202020204" pitchFamily="34" charset="0"/>
              </a:rPr>
              <a:t>.</a:t>
            </a:r>
            <a:endParaRPr lang="en-US" sz="2200" dirty="0">
              <a:solidFill>
                <a:srgbClr val="000000"/>
              </a:solidFill>
              <a:latin typeface="Arial" panose="020B0604020202020204" pitchFamily="34" charset="0"/>
              <a:cs typeface="Arial" panose="020B0604020202020204" pitchFamily="34" charset="0"/>
            </a:endParaRPr>
          </a:p>
          <a:p>
            <a:pPr marL="0" indent="0">
              <a:buFontTx/>
              <a:buNone/>
              <a:defRPr/>
            </a:pPr>
            <a:endParaRPr lang="en-US" dirty="0">
              <a:latin typeface="Arial" panose="020B0604020202020204" pitchFamily="34" charset="0"/>
              <a:cs typeface="Arial" panose="020B0604020202020204" pitchFamily="34" charset="0"/>
            </a:endParaRPr>
          </a:p>
        </p:txBody>
      </p:sp>
      <p:sp>
        <p:nvSpPr>
          <p:cNvPr id="46083"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Implications for </a:t>
            </a:r>
            <a:r>
              <a:rPr lang="en-US" altLang="en-US" sz="2000" dirty="0">
                <a:solidFill>
                  <a:srgbClr val="92D050"/>
                </a:solidFill>
                <a:latin typeface="Century Gothic" pitchFamily="34" charset="0"/>
              </a:rPr>
              <a:t>Instruction</a:t>
            </a:r>
          </a:p>
        </p:txBody>
      </p:sp>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43</a:t>
            </a:fld>
            <a:endParaRPr lang="en-US" altLang="en-US" sz="1200" dirty="0" smtClean="0">
              <a:solidFill>
                <a:srgbClr val="898989"/>
              </a:solidFill>
              <a:ea typeface="MS PGothic" pitchFamily="34" charset="-128"/>
            </a:endParaRPr>
          </a:p>
        </p:txBody>
      </p:sp>
      <p:sp>
        <p:nvSpPr>
          <p:cNvPr id="5"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102742605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143" y="1127850"/>
            <a:ext cx="9162143" cy="61111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7"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Time to </a:t>
            </a:r>
            <a:r>
              <a:rPr lang="en-US" altLang="en-US" sz="2000" dirty="0">
                <a:solidFill>
                  <a:srgbClr val="92D050"/>
                </a:solidFill>
                <a:latin typeface="Century Gothic" pitchFamily="34" charset="0"/>
              </a:rPr>
              <a:t>Brainstorm</a:t>
            </a:r>
          </a:p>
        </p:txBody>
      </p:sp>
      <p:sp>
        <p:nvSpPr>
          <p:cNvPr id="3" name="Rectangle 2"/>
          <p:cNvSpPr/>
          <p:nvPr/>
        </p:nvSpPr>
        <p:spPr>
          <a:xfrm>
            <a:off x="824832" y="2967335"/>
            <a:ext cx="749435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effectLst>
                  <a:outerShdw blurRad="50800" dist="39000" dir="5460000" algn="tl">
                    <a:srgbClr val="000000">
                      <a:alpha val="38000"/>
                    </a:srgbClr>
                  </a:outerShdw>
                </a:effectLst>
              </a:rPr>
              <a:t>What is complex text?</a:t>
            </a:r>
          </a:p>
        </p:txBody>
      </p:sp>
      <p:sp>
        <p:nvSpPr>
          <p:cNvPr id="5" name="TextBox 4"/>
          <p:cNvSpPr txBox="1"/>
          <p:nvPr/>
        </p:nvSpPr>
        <p:spPr>
          <a:xfrm>
            <a:off x="6006548" y="990600"/>
            <a:ext cx="2895600" cy="400110"/>
          </a:xfrm>
          <a:prstGeom prst="rect">
            <a:avLst/>
          </a:prstGeom>
          <a:solidFill>
            <a:srgbClr val="92D050"/>
          </a:solidFill>
          <a:ln w="6350">
            <a:solidFill>
              <a:schemeClr val="tx1"/>
            </a:solidFill>
          </a:ln>
          <a:scene3d>
            <a:camera prst="orthographicFront"/>
            <a:lightRig rig="threePt" dir="t"/>
          </a:scene3d>
          <a:sp3d>
            <a:bevelT/>
          </a:sp3d>
        </p:spPr>
        <p:txBody>
          <a:bodyPr>
            <a:spAutoFit/>
          </a:bodyPr>
          <a:lstStyle/>
          <a:p>
            <a:pPr>
              <a:defRPr/>
            </a:pPr>
            <a:r>
              <a:rPr lang="en-US" sz="2000" dirty="0"/>
              <a:t>Workbook </a:t>
            </a:r>
            <a:r>
              <a:rPr lang="en-US" sz="2000" dirty="0" smtClean="0"/>
              <a:t>p. </a:t>
            </a:r>
            <a:r>
              <a:rPr lang="en-US" sz="2000" dirty="0"/>
              <a:t>6</a:t>
            </a: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44</a:t>
            </a:fld>
            <a:endParaRPr lang="en-US" altLang="en-US" sz="1200" dirty="0" smtClean="0">
              <a:solidFill>
                <a:srgbClr val="898989"/>
              </a:solidFill>
              <a:ea typeface="MS PGothic" pitchFamily="34" charset="-128"/>
            </a:endParaRPr>
          </a:p>
        </p:txBody>
      </p:sp>
    </p:spTree>
    <p:extLst>
      <p:ext uri="{BB962C8B-B14F-4D97-AF65-F5344CB8AC3E}">
        <p14:creationId xmlns:p14="http://schemas.microsoft.com/office/powerpoint/2010/main" val="186648265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What makes text </a:t>
            </a:r>
            <a:r>
              <a:rPr lang="en-US" altLang="en-US" sz="2000" dirty="0">
                <a:solidFill>
                  <a:srgbClr val="92D050"/>
                </a:solidFill>
                <a:latin typeface="Century Gothic" pitchFamily="34" charset="0"/>
              </a:rPr>
              <a:t>Complex ?</a:t>
            </a:r>
          </a:p>
        </p:txBody>
      </p:sp>
      <p:sp>
        <p:nvSpPr>
          <p:cNvPr id="2" name="Content Placeholder 1"/>
          <p:cNvSpPr>
            <a:spLocks noGrp="1"/>
          </p:cNvSpPr>
          <p:nvPr>
            <p:ph idx="1"/>
          </p:nvPr>
        </p:nvSpPr>
        <p:spPr/>
        <p:txBody>
          <a:bodyPr/>
          <a:lstStyle/>
          <a:p>
            <a:pPr>
              <a:lnSpc>
                <a:spcPct val="120000"/>
              </a:lnSpc>
              <a:buFont typeface="Wingdings" charset="2"/>
              <a:buChar char="§"/>
              <a:defRPr/>
            </a:pPr>
            <a:r>
              <a:rPr lang="en-US" sz="2800" dirty="0">
                <a:solidFill>
                  <a:srgbClr val="000000"/>
                </a:solidFill>
                <a:latin typeface="Arial" panose="020B0604020202020204" pitchFamily="34" charset="0"/>
                <a:cs typeface="Arial" panose="020B0604020202020204" pitchFamily="34" charset="0"/>
              </a:rPr>
              <a:t>Complex sentences</a:t>
            </a:r>
          </a:p>
          <a:p>
            <a:pPr>
              <a:lnSpc>
                <a:spcPct val="120000"/>
              </a:lnSpc>
              <a:buFont typeface="Wingdings" charset="2"/>
              <a:buChar char="§"/>
              <a:defRPr/>
            </a:pPr>
            <a:r>
              <a:rPr lang="en-US" sz="2800" dirty="0">
                <a:solidFill>
                  <a:srgbClr val="000000"/>
                </a:solidFill>
                <a:latin typeface="Arial" panose="020B0604020202020204" pitchFamily="34" charset="0"/>
                <a:cs typeface="Arial" panose="020B0604020202020204" pitchFamily="34" charset="0"/>
              </a:rPr>
              <a:t>Uncommon vocabulary</a:t>
            </a:r>
          </a:p>
          <a:p>
            <a:pPr>
              <a:lnSpc>
                <a:spcPct val="120000"/>
              </a:lnSpc>
              <a:buFont typeface="Wingdings" charset="2"/>
              <a:buChar char="§"/>
              <a:defRPr/>
            </a:pPr>
            <a:r>
              <a:rPr lang="en-US" sz="2800" dirty="0">
                <a:solidFill>
                  <a:srgbClr val="000000"/>
                </a:solidFill>
                <a:latin typeface="Arial" panose="020B0604020202020204" pitchFamily="34" charset="0"/>
                <a:cs typeface="Arial" panose="020B0604020202020204" pitchFamily="34" charset="0"/>
              </a:rPr>
              <a:t>Lack of words, sentences or paragraphs that review or pull things together for the student</a:t>
            </a:r>
          </a:p>
          <a:p>
            <a:pPr>
              <a:lnSpc>
                <a:spcPct val="120000"/>
              </a:lnSpc>
              <a:buFont typeface="Wingdings" charset="2"/>
              <a:buChar char="§"/>
              <a:defRPr/>
            </a:pPr>
            <a:r>
              <a:rPr lang="en-US" sz="2800" dirty="0">
                <a:solidFill>
                  <a:srgbClr val="000000"/>
                </a:solidFill>
                <a:latin typeface="Arial" panose="020B0604020202020204" pitchFamily="34" charset="0"/>
                <a:cs typeface="Arial" panose="020B0604020202020204" pitchFamily="34" charset="0"/>
              </a:rPr>
              <a:t>Lengthy paragraphs</a:t>
            </a:r>
          </a:p>
          <a:p>
            <a:pPr>
              <a:lnSpc>
                <a:spcPct val="120000"/>
              </a:lnSpc>
              <a:buFont typeface="Wingdings" charset="2"/>
              <a:buChar char="§"/>
              <a:defRPr/>
            </a:pPr>
            <a:r>
              <a:rPr lang="en-US" sz="2800" dirty="0">
                <a:solidFill>
                  <a:srgbClr val="000000"/>
                </a:solidFill>
                <a:latin typeface="Arial" panose="020B0604020202020204" pitchFamily="34" charset="0"/>
                <a:cs typeface="Arial" panose="020B0604020202020204" pitchFamily="34" charset="0"/>
              </a:rPr>
              <a:t>Text structure that is less narrative and/or mixes structures </a:t>
            </a:r>
          </a:p>
          <a:p>
            <a:pPr marL="0" indent="0">
              <a:buFontTx/>
              <a:buNone/>
              <a:defRPr/>
            </a:pPr>
            <a:endParaRPr lang="en-US" sz="2800" dirty="0">
              <a:latin typeface="Arial" panose="020B0604020202020204" pitchFamily="34" charset="0"/>
              <a:cs typeface="Arial" panose="020B0604020202020204" pitchFamily="34" charset="0"/>
            </a:endParaRPr>
          </a:p>
        </p:txBody>
      </p:sp>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45</a:t>
            </a:fld>
            <a:endParaRPr lang="en-US" altLang="en-US" sz="1200" dirty="0" smtClean="0">
              <a:solidFill>
                <a:srgbClr val="898989"/>
              </a:solidFill>
              <a:ea typeface="MS PGothic" pitchFamily="34" charset="-128"/>
            </a:endParaRPr>
          </a:p>
        </p:txBody>
      </p:sp>
      <p:sp>
        <p:nvSpPr>
          <p:cNvPr id="5"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426498524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What makes text </a:t>
            </a:r>
            <a:r>
              <a:rPr lang="en-US" altLang="en-US" sz="2000" dirty="0">
                <a:solidFill>
                  <a:srgbClr val="92D050"/>
                </a:solidFill>
                <a:latin typeface="Century Gothic" pitchFamily="34" charset="0"/>
              </a:rPr>
              <a:t>Complex ? </a:t>
            </a:r>
            <a:r>
              <a:rPr lang="en-US" altLang="en-US" sz="2000" dirty="0">
                <a:solidFill>
                  <a:schemeClr val="bg1"/>
                </a:solidFill>
                <a:latin typeface="Century Gothic" pitchFamily="34" charset="0"/>
              </a:rPr>
              <a:t>(cont.)</a:t>
            </a:r>
          </a:p>
        </p:txBody>
      </p:sp>
      <p:sp>
        <p:nvSpPr>
          <p:cNvPr id="2" name="Content Placeholder 1"/>
          <p:cNvSpPr>
            <a:spLocks noGrp="1"/>
          </p:cNvSpPr>
          <p:nvPr>
            <p:ph idx="1"/>
          </p:nvPr>
        </p:nvSpPr>
        <p:spPr/>
        <p:txBody>
          <a:bodyPr/>
          <a:lstStyle/>
          <a:p>
            <a:pPr>
              <a:lnSpc>
                <a:spcPct val="120000"/>
              </a:lnSpc>
              <a:buFont typeface="Wingdings" charset="2"/>
              <a:buChar char="§"/>
              <a:defRPr/>
            </a:pPr>
            <a:r>
              <a:rPr lang="en-US" sz="2800" dirty="0">
                <a:solidFill>
                  <a:srgbClr val="000000"/>
                </a:solidFill>
                <a:latin typeface="Arial" panose="020B0604020202020204" pitchFamily="34" charset="0"/>
                <a:cs typeface="Arial" panose="020B0604020202020204" pitchFamily="34" charset="0"/>
              </a:rPr>
              <a:t>Subtle and/or frequent transitions</a:t>
            </a:r>
          </a:p>
          <a:p>
            <a:pPr>
              <a:lnSpc>
                <a:spcPct val="120000"/>
              </a:lnSpc>
              <a:buFont typeface="Wingdings" charset="2"/>
              <a:buChar char="§"/>
              <a:defRPr/>
            </a:pPr>
            <a:r>
              <a:rPr lang="en-US" sz="2800" dirty="0">
                <a:solidFill>
                  <a:srgbClr val="000000"/>
                </a:solidFill>
                <a:latin typeface="Arial" panose="020B0604020202020204" pitchFamily="34" charset="0"/>
                <a:cs typeface="Arial" panose="020B0604020202020204" pitchFamily="34" charset="0"/>
              </a:rPr>
              <a:t>Multiple and/or subtle themes and purposes</a:t>
            </a:r>
          </a:p>
          <a:p>
            <a:pPr>
              <a:lnSpc>
                <a:spcPct val="120000"/>
              </a:lnSpc>
              <a:buFont typeface="Wingdings" charset="2"/>
              <a:buChar char="§"/>
              <a:defRPr/>
            </a:pPr>
            <a:r>
              <a:rPr lang="en-US" sz="2800" dirty="0">
                <a:solidFill>
                  <a:srgbClr val="000000"/>
                </a:solidFill>
                <a:latin typeface="Arial" panose="020B0604020202020204" pitchFamily="34" charset="0"/>
                <a:cs typeface="Arial" panose="020B0604020202020204" pitchFamily="34" charset="0"/>
              </a:rPr>
              <a:t>Dense information</a:t>
            </a:r>
          </a:p>
          <a:p>
            <a:pPr>
              <a:lnSpc>
                <a:spcPct val="120000"/>
              </a:lnSpc>
              <a:buFont typeface="Wingdings" charset="2"/>
              <a:buChar char="§"/>
              <a:defRPr/>
            </a:pPr>
            <a:r>
              <a:rPr lang="en-US" sz="2800" dirty="0">
                <a:solidFill>
                  <a:srgbClr val="000000"/>
                </a:solidFill>
                <a:latin typeface="Arial" panose="020B0604020202020204" pitchFamily="34" charset="0"/>
                <a:cs typeface="Arial" panose="020B0604020202020204" pitchFamily="34" charset="0"/>
              </a:rPr>
              <a:t>Unfamiliar settings, topics or events</a:t>
            </a:r>
          </a:p>
          <a:p>
            <a:pPr>
              <a:lnSpc>
                <a:spcPct val="120000"/>
              </a:lnSpc>
              <a:buFont typeface="Wingdings" charset="2"/>
              <a:buChar char="§"/>
              <a:defRPr/>
            </a:pPr>
            <a:r>
              <a:rPr lang="en-US" sz="2800" dirty="0">
                <a:solidFill>
                  <a:srgbClr val="000000"/>
                </a:solidFill>
                <a:latin typeface="Arial" panose="020B0604020202020204" pitchFamily="34" charset="0"/>
                <a:cs typeface="Arial" panose="020B0604020202020204" pitchFamily="34" charset="0"/>
              </a:rPr>
              <a:t>Lack of repetition, overlap, or similarity in words and sentences</a:t>
            </a:r>
          </a:p>
          <a:p>
            <a:pPr marL="0" indent="0">
              <a:buFontTx/>
              <a:buNone/>
              <a:defRPr/>
            </a:pPr>
            <a:endParaRPr lang="en-US" sz="2800" dirty="0">
              <a:latin typeface="Arial" panose="020B0604020202020204" pitchFamily="34" charset="0"/>
              <a:cs typeface="Arial" panose="020B0604020202020204" pitchFamily="34" charset="0"/>
            </a:endParaRPr>
          </a:p>
        </p:txBody>
      </p:sp>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46</a:t>
            </a:fld>
            <a:endParaRPr lang="en-US" altLang="en-US" sz="1200" dirty="0" smtClean="0">
              <a:solidFill>
                <a:srgbClr val="898989"/>
              </a:solidFill>
              <a:ea typeface="MS PGothic" pitchFamily="34" charset="-128"/>
            </a:endParaRPr>
          </a:p>
        </p:txBody>
      </p:sp>
      <p:sp>
        <p:nvSpPr>
          <p:cNvPr id="5"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230674169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4"/>
          <p:cNvSpPr txBox="1">
            <a:spLocks noChangeArrowheads="1"/>
          </p:cNvSpPr>
          <p:nvPr/>
        </p:nvSpPr>
        <p:spPr bwMode="auto">
          <a:xfrm>
            <a:off x="4191000" y="228600"/>
            <a:ext cx="472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DDDDDD"/>
                </a:solidFill>
                <a:latin typeface="Century Gothic" pitchFamily="34" charset="0"/>
              </a:rPr>
              <a:t>Shift 1: </a:t>
            </a:r>
            <a:r>
              <a:rPr lang="en-US" altLang="en-US" sz="2000" dirty="0" smtClean="0">
                <a:solidFill>
                  <a:srgbClr val="92D050"/>
                </a:solidFill>
                <a:latin typeface="Century Gothic" pitchFamily="34" charset="0"/>
              </a:rPr>
              <a:t>Text  Complexity</a:t>
            </a:r>
            <a:endParaRPr lang="en-US" altLang="en-US" sz="2000" dirty="0">
              <a:solidFill>
                <a:srgbClr val="92D050"/>
              </a:solidFill>
              <a:latin typeface="Century Gothic" pitchFamily="34" charset="0"/>
            </a:endParaRPr>
          </a:p>
        </p:txBody>
      </p:sp>
      <p:sp>
        <p:nvSpPr>
          <p:cNvPr id="5"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47</a:t>
            </a:fld>
            <a:endParaRPr lang="en-US" altLang="en-US" sz="1200" dirty="0" smtClean="0">
              <a:solidFill>
                <a:srgbClr val="898989"/>
              </a:solidFill>
              <a:ea typeface="MS PGothic" pitchFamily="34" charset="-128"/>
            </a:endParaRPr>
          </a:p>
        </p:txBody>
      </p:sp>
      <p:sp>
        <p:nvSpPr>
          <p:cNvPr id="4" name="Down Arrow Callout 3"/>
          <p:cNvSpPr/>
          <p:nvPr/>
        </p:nvSpPr>
        <p:spPr bwMode="auto">
          <a:xfrm rot="18097343">
            <a:off x="533383" y="2005459"/>
            <a:ext cx="3214658" cy="1932109"/>
          </a:xfrm>
          <a:prstGeom prst="downArrowCallou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Text features best judged by human evaluation.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Text structure, vocabulary,</a:t>
            </a:r>
            <a:r>
              <a:rPr kumimoji="0" lang="en-US" sz="1800" b="0" i="0" u="none" strike="noStrike" cap="none" normalizeH="0" dirty="0" smtClean="0">
                <a:ln>
                  <a:noFill/>
                </a:ln>
                <a:solidFill>
                  <a:schemeClr val="tx1"/>
                </a:solidFill>
                <a:effectLst/>
                <a:latin typeface="Arial" charset="0"/>
              </a:rPr>
              <a:t> knowledge demands</a:t>
            </a:r>
            <a:endParaRPr kumimoji="0" lang="en-US" sz="1800" b="0" i="0" u="none" strike="noStrike" cap="none" normalizeH="0" baseline="0" dirty="0" smtClean="0">
              <a:ln>
                <a:noFill/>
              </a:ln>
              <a:solidFill>
                <a:schemeClr val="tx1"/>
              </a:solidFill>
              <a:effectLst/>
              <a:latin typeface="Arial" charset="0"/>
            </a:endParaRPr>
          </a:p>
        </p:txBody>
      </p:sp>
      <p:sp>
        <p:nvSpPr>
          <p:cNvPr id="8" name="Down Arrow Callout 7"/>
          <p:cNvSpPr/>
          <p:nvPr/>
        </p:nvSpPr>
        <p:spPr bwMode="auto">
          <a:xfrm rot="3525940">
            <a:off x="4945870" y="1911498"/>
            <a:ext cx="3214658" cy="1965578"/>
          </a:xfrm>
          <a:prstGeom prst="downArrowCallou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What a computer can see and measure.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Word</a:t>
            </a:r>
            <a:r>
              <a:rPr lang="en-US" sz="1800" dirty="0" smtClean="0">
                <a:latin typeface="Arial" charset="0"/>
              </a:rPr>
              <a:t>, sentence, text length/familiarity</a:t>
            </a:r>
          </a:p>
        </p:txBody>
      </p:sp>
      <p:sp>
        <p:nvSpPr>
          <p:cNvPr id="6" name="Up Arrow Callout 5"/>
          <p:cNvSpPr/>
          <p:nvPr/>
        </p:nvSpPr>
        <p:spPr bwMode="auto">
          <a:xfrm>
            <a:off x="2438400" y="4445000"/>
            <a:ext cx="3733800" cy="1854200"/>
          </a:xfrm>
          <a:prstGeom prst="upArrowCallou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cs typeface="Arial" panose="020B0604020202020204" pitchFamily="34" charset="0"/>
              </a:rPr>
              <a:t>What an instructor or student does with the text.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cs typeface="Arial" panose="020B0604020202020204" pitchFamily="34" charset="0"/>
              </a:rPr>
              <a:t>Motivation,</a:t>
            </a:r>
            <a:r>
              <a:rPr kumimoji="0" lang="en-US" sz="1800" b="0" i="0" u="none" strike="noStrike" cap="none" normalizeH="0" dirty="0" smtClean="0">
                <a:ln>
                  <a:noFill/>
                </a:ln>
                <a:solidFill>
                  <a:schemeClr val="tx1"/>
                </a:solidFill>
                <a:effectLst/>
                <a:cs typeface="Arial" panose="020B0604020202020204" pitchFamily="34" charset="0"/>
              </a:rPr>
              <a:t> prior knowledge &amp; experience, lesson task</a:t>
            </a:r>
            <a:endParaRPr kumimoji="0" lang="en-US" sz="1800" b="0" i="0" u="none" strike="noStrike" cap="none" normalizeH="0" baseline="0" dirty="0" smtClean="0">
              <a:ln>
                <a:noFill/>
              </a:ln>
              <a:solidFill>
                <a:schemeClr val="tx1"/>
              </a:solidFill>
              <a:effectLst/>
              <a:cs typeface="Arial" panose="020B0604020202020204" pitchFamily="34" charset="0"/>
            </a:endParaRPr>
          </a:p>
        </p:txBody>
      </p:sp>
      <p:pic>
        <p:nvPicPr>
          <p:cNvPr id="16386" name="Picture 2" descr="http://2.bp.blogspot.com/-mKhiJliqcts/UrdxeiVcQcI/AAAAAAAAAX0/gOVWuymtqwM/s1600/text+complexity+triangle.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6406" y="1102260"/>
            <a:ext cx="3937530" cy="3375027"/>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39277980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lstStyle/>
          <a:p>
            <a:pPr marL="0" indent="0">
              <a:spcAft>
                <a:spcPts val="1400"/>
              </a:spcAft>
              <a:buFontTx/>
              <a:buNone/>
              <a:defRPr/>
            </a:pPr>
            <a:r>
              <a:rPr lang="en-US" sz="2400" dirty="0" smtClean="0">
                <a:latin typeface="Arial" panose="020B0604020202020204" pitchFamily="34" charset="0"/>
                <a:cs typeface="Arial" panose="020B0604020202020204" pitchFamily="34" charset="0"/>
              </a:rPr>
              <a:t>What Do These Parts Mean and How Do They Work Together?</a:t>
            </a:r>
          </a:p>
          <a:p>
            <a:pPr marL="457200" indent="-457200">
              <a:lnSpc>
                <a:spcPct val="120000"/>
              </a:lnSpc>
              <a:buFont typeface="+mj-lt"/>
              <a:buAutoNum type="arabicPeriod"/>
              <a:defRPr/>
            </a:pPr>
            <a:r>
              <a:rPr lang="en-US" sz="2400" b="1" dirty="0">
                <a:solidFill>
                  <a:srgbClr val="7030A0"/>
                </a:solidFill>
                <a:latin typeface="Arial" panose="020B0604020202020204" pitchFamily="34" charset="0"/>
                <a:cs typeface="Arial" panose="020B0604020202020204" pitchFamily="34" charset="0"/>
              </a:rPr>
              <a:t>Quantitative Scale</a:t>
            </a:r>
            <a:r>
              <a:rPr lang="en-US" sz="2400" b="1"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What a computer can “see” and measure</a:t>
            </a:r>
          </a:p>
          <a:p>
            <a:pPr marL="457200" indent="-457200">
              <a:lnSpc>
                <a:spcPct val="120000"/>
              </a:lnSpc>
              <a:buFont typeface="+mj-lt"/>
              <a:buAutoNum type="arabicPeriod"/>
              <a:defRPr/>
            </a:pPr>
            <a:r>
              <a:rPr lang="en-US" sz="2400" b="1" dirty="0">
                <a:solidFill>
                  <a:srgbClr val="7030A0"/>
                </a:solidFill>
                <a:latin typeface="Arial" panose="020B0604020202020204" pitchFamily="34" charset="0"/>
                <a:cs typeface="Arial" panose="020B0604020202020204" pitchFamily="34" charset="0"/>
              </a:rPr>
              <a:t>Qualitative Measures: </a:t>
            </a:r>
            <a:r>
              <a:rPr lang="en-US" sz="2400" dirty="0">
                <a:solidFill>
                  <a:srgbClr val="000000"/>
                </a:solidFill>
                <a:latin typeface="Arial" panose="020B0604020202020204" pitchFamily="34" charset="0"/>
                <a:cs typeface="Arial" panose="020B0604020202020204" pitchFamily="34" charset="0"/>
              </a:rPr>
              <a:t>Text features best judged by human evaluation (structure, language and knowledge demands, and purpose)  </a:t>
            </a:r>
          </a:p>
          <a:p>
            <a:pPr marL="457200" indent="-457200">
              <a:lnSpc>
                <a:spcPct val="120000"/>
              </a:lnSpc>
              <a:buFont typeface="+mj-lt"/>
              <a:buAutoNum type="arabicPeriod"/>
              <a:defRPr/>
            </a:pPr>
            <a:r>
              <a:rPr lang="en-US" sz="2400" b="1" dirty="0">
                <a:solidFill>
                  <a:srgbClr val="7030A0"/>
                </a:solidFill>
                <a:latin typeface="Arial" panose="020B0604020202020204" pitchFamily="34" charset="0"/>
                <a:cs typeface="Arial" panose="020B0604020202020204" pitchFamily="34" charset="0"/>
              </a:rPr>
              <a:t>Professional Judgment: </a:t>
            </a:r>
            <a:r>
              <a:rPr lang="en-US" sz="2400" dirty="0">
                <a:solidFill>
                  <a:srgbClr val="000000"/>
                </a:solidFill>
                <a:latin typeface="Arial" panose="020B0604020202020204" pitchFamily="34" charset="0"/>
                <a:cs typeface="Arial" panose="020B0604020202020204" pitchFamily="34" charset="0"/>
              </a:rPr>
              <a:t>What the instructor does with this text to help students read and understand it</a:t>
            </a:r>
          </a:p>
          <a:p>
            <a:pPr marL="0" indent="0">
              <a:spcAft>
                <a:spcPts val="1400"/>
              </a:spcAft>
              <a:buFontTx/>
              <a:buNone/>
              <a:defRPr/>
            </a:pPr>
            <a:endParaRPr lang="en-US" sz="2400" dirty="0">
              <a:latin typeface="Arial" panose="020B0604020202020204" pitchFamily="34" charset="0"/>
              <a:cs typeface="Arial" panose="020B0604020202020204" pitchFamily="34" charset="0"/>
            </a:endParaRPr>
          </a:p>
        </p:txBody>
      </p:sp>
      <p:sp>
        <p:nvSpPr>
          <p:cNvPr id="51203" name="Text Box 4"/>
          <p:cNvSpPr txBox="1">
            <a:spLocks noChangeArrowheads="1"/>
          </p:cNvSpPr>
          <p:nvPr/>
        </p:nvSpPr>
        <p:spPr bwMode="auto">
          <a:xfrm>
            <a:off x="4191000" y="228600"/>
            <a:ext cx="472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Three Part System for Measuring </a:t>
            </a:r>
            <a:r>
              <a:rPr lang="en-US" altLang="en-US" sz="2000" dirty="0">
                <a:solidFill>
                  <a:srgbClr val="92D050"/>
                </a:solidFill>
                <a:latin typeface="Century Gothic" pitchFamily="34" charset="0"/>
              </a:rPr>
              <a:t>Text</a:t>
            </a:r>
          </a:p>
        </p:txBody>
      </p:sp>
      <p:pic>
        <p:nvPicPr>
          <p:cNvPr id="51204" name="Picture 4" descr="http://ocmbocesis.files.wordpress.com/2012/11/triangle.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4263" y="5181600"/>
            <a:ext cx="1468437"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48</a:t>
            </a:fld>
            <a:endParaRPr lang="en-US" altLang="en-US" sz="1200" dirty="0" smtClean="0">
              <a:solidFill>
                <a:srgbClr val="898989"/>
              </a:solidFill>
              <a:ea typeface="MS PGothic" pitchFamily="34" charset="-128"/>
            </a:endParaRPr>
          </a:p>
        </p:txBody>
      </p:sp>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411172558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4191000" y="228600"/>
            <a:ext cx="472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DDDDDD"/>
                </a:solidFill>
                <a:latin typeface="Century Gothic" pitchFamily="34" charset="0"/>
              </a:rPr>
              <a:t>Quantitative </a:t>
            </a:r>
            <a:r>
              <a:rPr lang="en-US" altLang="en-US" sz="2000" dirty="0">
                <a:solidFill>
                  <a:srgbClr val="92D050"/>
                </a:solidFill>
                <a:latin typeface="Century Gothic" pitchFamily="34" charset="0"/>
              </a:rPr>
              <a:t>Scale</a:t>
            </a:r>
          </a:p>
        </p:txBody>
      </p:sp>
      <p:pic>
        <p:nvPicPr>
          <p:cNvPr id="52227" name="Picture 4" descr="http://ocmbocesis.files.wordpress.com/2012/11/triangle.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3363" y="2209800"/>
            <a:ext cx="33909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4"/>
          <p:cNvGraphicFramePr>
            <a:graphicFrameLocks/>
          </p:cNvGraphicFramePr>
          <p:nvPr/>
        </p:nvGraphicFramePr>
        <p:xfrm>
          <a:off x="152400" y="1828800"/>
          <a:ext cx="8839197" cy="4419600"/>
        </p:xfrm>
        <a:graphic>
          <a:graphicData uri="http://schemas.openxmlformats.org/drawingml/2006/table">
            <a:tbl>
              <a:tblPr firstRow="1" firstCol="1" bandRow="1">
                <a:tableStyleId>{21E4AEA4-8DFA-4A89-87EB-49C32662AFE0}</a:tableStyleId>
              </a:tblPr>
              <a:tblGrid>
                <a:gridCol w="1369051"/>
                <a:gridCol w="1287957"/>
                <a:gridCol w="1116229"/>
                <a:gridCol w="1202092"/>
                <a:gridCol w="1373819"/>
                <a:gridCol w="1202092"/>
                <a:gridCol w="1287957"/>
              </a:tblGrid>
              <a:tr h="1396420">
                <a:tc>
                  <a:txBody>
                    <a:bodyPr/>
                    <a:lstStyle/>
                    <a:p>
                      <a:pPr marL="0" marR="0" algn="ctr">
                        <a:lnSpc>
                          <a:spcPts val="1100"/>
                        </a:lnSpc>
                        <a:spcBef>
                          <a:spcPts val="300"/>
                        </a:spcBef>
                        <a:spcAft>
                          <a:spcPts val="600"/>
                        </a:spcAft>
                      </a:pPr>
                      <a:r>
                        <a:rPr lang="en-US" sz="1400" dirty="0" smtClean="0">
                          <a:effectLst/>
                        </a:rPr>
                        <a:t>CCRS </a:t>
                      </a:r>
                      <a:r>
                        <a:rPr lang="en-US" sz="1400" dirty="0">
                          <a:effectLst/>
                        </a:rPr>
                        <a:t>Levels of Learning</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b"/>
                </a:tc>
                <a:tc>
                  <a:txBody>
                    <a:bodyPr/>
                    <a:lstStyle/>
                    <a:p>
                      <a:pPr marL="0" marR="0" algn="ctr">
                        <a:lnSpc>
                          <a:spcPts val="1100"/>
                        </a:lnSpc>
                        <a:spcBef>
                          <a:spcPts val="300"/>
                        </a:spcBef>
                        <a:spcAft>
                          <a:spcPts val="600"/>
                        </a:spcAft>
                      </a:pPr>
                      <a:r>
                        <a:rPr lang="en-US" sz="1400" dirty="0">
                          <a:effectLst/>
                        </a:rPr>
                        <a:t>ATOS</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b"/>
                </a:tc>
                <a:tc>
                  <a:txBody>
                    <a:bodyPr/>
                    <a:lstStyle/>
                    <a:p>
                      <a:pPr marL="0" marR="0" algn="ctr">
                        <a:lnSpc>
                          <a:spcPts val="1100"/>
                        </a:lnSpc>
                        <a:spcBef>
                          <a:spcPts val="300"/>
                        </a:spcBef>
                        <a:spcAft>
                          <a:spcPts val="600"/>
                        </a:spcAft>
                      </a:pPr>
                      <a:r>
                        <a:rPr lang="en-US" sz="1400" dirty="0">
                          <a:effectLst/>
                        </a:rPr>
                        <a:t>Degrees of Reading Power</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b"/>
                </a:tc>
                <a:tc>
                  <a:txBody>
                    <a:bodyPr/>
                    <a:lstStyle/>
                    <a:p>
                      <a:pPr marL="0" marR="0" algn="ctr">
                        <a:lnSpc>
                          <a:spcPts val="1100"/>
                        </a:lnSpc>
                        <a:spcBef>
                          <a:spcPts val="300"/>
                        </a:spcBef>
                        <a:spcAft>
                          <a:spcPts val="600"/>
                        </a:spcAft>
                      </a:pPr>
                      <a:r>
                        <a:rPr lang="en-US" sz="1400" dirty="0">
                          <a:effectLst/>
                        </a:rPr>
                        <a:t>Flesch-Kincaid</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b"/>
                </a:tc>
                <a:tc>
                  <a:txBody>
                    <a:bodyPr/>
                    <a:lstStyle/>
                    <a:p>
                      <a:pPr marL="0" marR="0" algn="ctr">
                        <a:lnSpc>
                          <a:spcPts val="1100"/>
                        </a:lnSpc>
                        <a:spcBef>
                          <a:spcPts val="300"/>
                        </a:spcBef>
                        <a:spcAft>
                          <a:spcPts val="600"/>
                        </a:spcAft>
                      </a:pPr>
                      <a:r>
                        <a:rPr lang="en-US" sz="1600" dirty="0">
                          <a:effectLst/>
                        </a:rPr>
                        <a:t>The Lexile Framework</a:t>
                      </a:r>
                      <a:endParaRPr lang="en-US" sz="1600" dirty="0">
                        <a:effectLst/>
                        <a:latin typeface="Arial" panose="020B0604020202020204" pitchFamily="34" charset="0"/>
                        <a:ea typeface="SimSun"/>
                        <a:cs typeface="Arial" panose="020B0604020202020204" pitchFamily="34" charset="0"/>
                      </a:endParaRPr>
                    </a:p>
                  </a:txBody>
                  <a:tcPr marL="73025" marR="73025" marT="36830" marB="36830" anchor="b"/>
                </a:tc>
                <a:tc>
                  <a:txBody>
                    <a:bodyPr/>
                    <a:lstStyle/>
                    <a:p>
                      <a:pPr marL="0" marR="0" algn="ctr">
                        <a:lnSpc>
                          <a:spcPts val="1100"/>
                        </a:lnSpc>
                        <a:spcBef>
                          <a:spcPts val="300"/>
                        </a:spcBef>
                        <a:spcAft>
                          <a:spcPts val="600"/>
                        </a:spcAft>
                      </a:pPr>
                      <a:r>
                        <a:rPr lang="en-US" sz="1400" dirty="0">
                          <a:effectLst/>
                        </a:rPr>
                        <a:t>Reading Maturity</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b"/>
                </a:tc>
                <a:tc>
                  <a:txBody>
                    <a:bodyPr/>
                    <a:lstStyle/>
                    <a:p>
                      <a:pPr marL="0" marR="0" algn="ctr">
                        <a:lnSpc>
                          <a:spcPts val="1100"/>
                        </a:lnSpc>
                        <a:spcBef>
                          <a:spcPts val="300"/>
                        </a:spcBef>
                        <a:spcAft>
                          <a:spcPts val="600"/>
                        </a:spcAft>
                      </a:pPr>
                      <a:r>
                        <a:rPr lang="en-US" sz="1400" dirty="0">
                          <a:effectLst/>
                        </a:rPr>
                        <a:t>SourceRater</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b"/>
                </a:tc>
              </a:tr>
              <a:tr h="604636">
                <a:tc>
                  <a:txBody>
                    <a:bodyPr/>
                    <a:lstStyle/>
                    <a:p>
                      <a:pPr marL="0" marR="0" algn="ctr">
                        <a:lnSpc>
                          <a:spcPts val="1100"/>
                        </a:lnSpc>
                        <a:spcBef>
                          <a:spcPts val="300"/>
                        </a:spcBef>
                        <a:spcAft>
                          <a:spcPts val="600"/>
                        </a:spcAft>
                      </a:pPr>
                      <a:r>
                        <a:rPr lang="en-US" sz="1400" dirty="0">
                          <a:effectLst/>
                        </a:rPr>
                        <a:t> B (</a:t>
                      </a:r>
                      <a:r>
                        <a:rPr lang="en-US" sz="1400" dirty="0" smtClean="0">
                          <a:effectLst/>
                        </a:rPr>
                        <a:t>2</a:t>
                      </a:r>
                      <a:r>
                        <a:rPr lang="en-US" sz="1400" baseline="30000" dirty="0" smtClean="0">
                          <a:effectLst/>
                        </a:rPr>
                        <a:t>.0</a:t>
                      </a:r>
                      <a:r>
                        <a:rPr lang="en-US" sz="1400" dirty="0" smtClean="0">
                          <a:effectLst/>
                        </a:rPr>
                        <a:t> </a:t>
                      </a:r>
                      <a:r>
                        <a:rPr lang="en-US" sz="1400" dirty="0">
                          <a:effectLst/>
                        </a:rPr>
                        <a:t>– 3</a:t>
                      </a:r>
                      <a:r>
                        <a:rPr lang="en-US" sz="1400" baseline="30000" dirty="0">
                          <a:effectLst/>
                        </a:rPr>
                        <a:t>rd</a:t>
                      </a:r>
                      <a:r>
                        <a:rPr lang="en-US" sz="1400" dirty="0">
                          <a:effectLst/>
                        </a:rPr>
                        <a:t>)</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2.75 – 5.14</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42 – 54</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1.98 – 5.34</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600" dirty="0">
                          <a:effectLst/>
                        </a:rPr>
                        <a:t>420 – 820</a:t>
                      </a:r>
                      <a:endParaRPr lang="en-US" sz="1600" b="1"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3.53 – 6.13</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0.05 – 2.48</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r>
              <a:tr h="604636">
                <a:tc>
                  <a:txBody>
                    <a:bodyPr/>
                    <a:lstStyle/>
                    <a:p>
                      <a:pPr marL="0" marR="0" algn="ctr">
                        <a:lnSpc>
                          <a:spcPts val="1100"/>
                        </a:lnSpc>
                        <a:spcBef>
                          <a:spcPts val="300"/>
                        </a:spcBef>
                        <a:spcAft>
                          <a:spcPts val="600"/>
                        </a:spcAft>
                      </a:pPr>
                      <a:r>
                        <a:rPr lang="en-US" sz="1400" dirty="0">
                          <a:effectLst/>
                        </a:rPr>
                        <a:t>C (4</a:t>
                      </a:r>
                      <a:r>
                        <a:rPr lang="en-US" sz="1400" baseline="30000" dirty="0">
                          <a:effectLst/>
                        </a:rPr>
                        <a:t>th</a:t>
                      </a:r>
                      <a:r>
                        <a:rPr lang="en-US" sz="1400" dirty="0">
                          <a:effectLst/>
                        </a:rPr>
                        <a:t> – 5</a:t>
                      </a:r>
                      <a:r>
                        <a:rPr lang="en-US" sz="1400" baseline="30000" dirty="0">
                          <a:effectLst/>
                        </a:rPr>
                        <a:t>th</a:t>
                      </a:r>
                      <a:r>
                        <a:rPr lang="en-US" sz="1400" dirty="0">
                          <a:effectLst/>
                        </a:rPr>
                        <a:t>)</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4.97 – 7.03</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52 – 60</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4.51 – 7.73</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600" dirty="0">
                          <a:effectLst/>
                        </a:rPr>
                        <a:t>740 – 1010</a:t>
                      </a:r>
                      <a:endParaRPr lang="en-US" sz="1600" b="1"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5.42 – 7.92</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0.84 – 5.75</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r>
              <a:tr h="604636">
                <a:tc>
                  <a:txBody>
                    <a:bodyPr/>
                    <a:lstStyle/>
                    <a:p>
                      <a:pPr marL="0" marR="0" algn="ctr">
                        <a:lnSpc>
                          <a:spcPts val="1100"/>
                        </a:lnSpc>
                        <a:spcBef>
                          <a:spcPts val="300"/>
                        </a:spcBef>
                        <a:spcAft>
                          <a:spcPts val="600"/>
                        </a:spcAft>
                      </a:pPr>
                      <a:r>
                        <a:rPr lang="en-US" sz="1400" dirty="0">
                          <a:effectLst/>
                        </a:rPr>
                        <a:t>D (6</a:t>
                      </a:r>
                      <a:r>
                        <a:rPr lang="en-US" sz="1400" baseline="30000" dirty="0">
                          <a:effectLst/>
                        </a:rPr>
                        <a:t>th</a:t>
                      </a:r>
                      <a:r>
                        <a:rPr lang="en-US" sz="1400" dirty="0">
                          <a:effectLst/>
                        </a:rPr>
                        <a:t> – 8</a:t>
                      </a:r>
                      <a:r>
                        <a:rPr lang="en-US" sz="1400" baseline="30000" dirty="0">
                          <a:effectLst/>
                        </a:rPr>
                        <a:t>th</a:t>
                      </a:r>
                      <a:r>
                        <a:rPr lang="en-US" sz="1400" dirty="0">
                          <a:effectLst/>
                        </a:rPr>
                        <a:t>)</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7.00 – 9.98</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57 – 67</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6.51 – 10.34</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600" dirty="0">
                          <a:effectLst/>
                        </a:rPr>
                        <a:t>925 – 1185</a:t>
                      </a:r>
                      <a:endParaRPr lang="en-US" sz="1600" b="1"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7.04 – 9.57</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4.11 – 10.66</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r>
              <a:tr h="604636">
                <a:tc>
                  <a:txBody>
                    <a:bodyPr/>
                    <a:lstStyle/>
                    <a:p>
                      <a:pPr marL="0" marR="0" algn="ctr">
                        <a:lnSpc>
                          <a:spcPts val="1100"/>
                        </a:lnSpc>
                        <a:spcBef>
                          <a:spcPts val="300"/>
                        </a:spcBef>
                        <a:spcAft>
                          <a:spcPts val="600"/>
                        </a:spcAft>
                      </a:pPr>
                      <a:r>
                        <a:rPr lang="en-US" sz="1400" dirty="0">
                          <a:effectLst/>
                        </a:rPr>
                        <a:t>E (9</a:t>
                      </a:r>
                      <a:r>
                        <a:rPr lang="en-US" sz="1400" baseline="30000" dirty="0">
                          <a:effectLst/>
                        </a:rPr>
                        <a:t>th</a:t>
                      </a:r>
                      <a:r>
                        <a:rPr lang="en-US" sz="1400" dirty="0">
                          <a:effectLst/>
                        </a:rPr>
                        <a:t> – 10</a:t>
                      </a:r>
                      <a:r>
                        <a:rPr lang="en-US" sz="1400" baseline="30000" dirty="0">
                          <a:effectLst/>
                        </a:rPr>
                        <a:t>th</a:t>
                      </a:r>
                      <a:r>
                        <a:rPr lang="en-US" sz="1400" dirty="0">
                          <a:effectLst/>
                        </a:rPr>
                        <a:t>)</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9.67 – 12.01</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62 – 72</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8.32 – 12.12</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600" dirty="0">
                          <a:effectLst/>
                        </a:rPr>
                        <a:t>1050 – 1335</a:t>
                      </a:r>
                      <a:endParaRPr lang="en-US" sz="1600" b="1"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8.41 – 10.81</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9.02 – 13.93</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r>
              <a:tr h="604636">
                <a:tc>
                  <a:txBody>
                    <a:bodyPr/>
                    <a:lstStyle/>
                    <a:p>
                      <a:pPr marL="0" marR="0" algn="ctr">
                        <a:lnSpc>
                          <a:spcPts val="1100"/>
                        </a:lnSpc>
                        <a:spcBef>
                          <a:spcPts val="300"/>
                        </a:spcBef>
                        <a:spcAft>
                          <a:spcPts val="600"/>
                        </a:spcAft>
                      </a:pPr>
                      <a:r>
                        <a:rPr lang="en-US" sz="1400" dirty="0">
                          <a:effectLst/>
                        </a:rPr>
                        <a:t>E (11</a:t>
                      </a:r>
                      <a:r>
                        <a:rPr lang="en-US" sz="1400" baseline="30000" dirty="0">
                          <a:effectLst/>
                        </a:rPr>
                        <a:t>th</a:t>
                      </a:r>
                      <a:r>
                        <a:rPr lang="en-US" sz="1400" dirty="0">
                          <a:effectLst/>
                        </a:rPr>
                        <a:t> – CCR)</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11.20 – 14.10</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67 – 74</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10.34 – 14.2</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600" dirty="0">
                          <a:effectLst/>
                        </a:rPr>
                        <a:t>1185 – 1385</a:t>
                      </a:r>
                      <a:endParaRPr lang="en-US" sz="1600" b="1"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9.57 – 12.00</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c>
                  <a:txBody>
                    <a:bodyPr/>
                    <a:lstStyle/>
                    <a:p>
                      <a:pPr marL="0" marR="0" algn="ctr">
                        <a:lnSpc>
                          <a:spcPts val="1100"/>
                        </a:lnSpc>
                        <a:spcBef>
                          <a:spcPts val="300"/>
                        </a:spcBef>
                        <a:spcAft>
                          <a:spcPts val="600"/>
                        </a:spcAft>
                      </a:pPr>
                      <a:r>
                        <a:rPr lang="en-US" sz="1400" dirty="0">
                          <a:effectLst/>
                        </a:rPr>
                        <a:t>12.30 – 14.50</a:t>
                      </a:r>
                      <a:endParaRPr lang="en-US" sz="1400" dirty="0">
                        <a:effectLst/>
                        <a:latin typeface="Arial" panose="020B0604020202020204" pitchFamily="34" charset="0"/>
                        <a:ea typeface="SimSun"/>
                        <a:cs typeface="Arial" panose="020B0604020202020204" pitchFamily="34" charset="0"/>
                      </a:endParaRPr>
                    </a:p>
                  </a:txBody>
                  <a:tcPr marL="73025" marR="73025" marT="36830" marB="36830" anchor="ctr"/>
                </a:tc>
              </a:tr>
            </a:tbl>
          </a:graphicData>
        </a:graphic>
      </p:graphicFrame>
      <p:sp>
        <p:nvSpPr>
          <p:cNvPr id="7" name="Down Arrow 6"/>
          <p:cNvSpPr/>
          <p:nvPr/>
        </p:nvSpPr>
        <p:spPr>
          <a:xfrm>
            <a:off x="5562600" y="1143000"/>
            <a:ext cx="644525" cy="1282700"/>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0000"/>
              </a:solidFill>
            </a:endParaRPr>
          </a:p>
        </p:txBody>
      </p:sp>
      <p:sp>
        <p:nvSpPr>
          <p:cNvPr id="8"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49</a:t>
            </a:fld>
            <a:endParaRPr lang="en-US" altLang="en-US" sz="1200" dirty="0" smtClean="0">
              <a:solidFill>
                <a:srgbClr val="898989"/>
              </a:solidFill>
              <a:ea typeface="MS PGothic" pitchFamily="34" charset="-128"/>
            </a:endParaRPr>
          </a:p>
        </p:txBody>
      </p:sp>
      <p:sp>
        <p:nvSpPr>
          <p:cNvPr id="9"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309541398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617913" y="1981200"/>
            <a:ext cx="4460875" cy="27924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altLang="en-US" i="1" kern="0" dirty="0" smtClean="0">
                <a:solidFill>
                  <a:srgbClr val="7030A0"/>
                </a:solidFill>
                <a:latin typeface="Century Schoolbook" pitchFamily="18" charset="0"/>
              </a:rPr>
              <a:t>“The adult education system cannot stand still while the world around us is changing.” </a:t>
            </a:r>
          </a:p>
          <a:p>
            <a:endParaRPr lang="en-US" altLang="en-US" i="1" kern="0" dirty="0" smtClean="0">
              <a:solidFill>
                <a:srgbClr val="0084A9"/>
              </a:solidFill>
            </a:endParaRPr>
          </a:p>
        </p:txBody>
      </p:sp>
      <p:sp>
        <p:nvSpPr>
          <p:cNvPr id="5" name="Text Placeholder 4"/>
          <p:cNvSpPr txBox="1">
            <a:spLocks/>
          </p:cNvSpPr>
          <p:nvPr/>
        </p:nvSpPr>
        <p:spPr>
          <a:xfrm>
            <a:off x="4530725" y="4900613"/>
            <a:ext cx="4460875" cy="498475"/>
          </a:xfrm>
          <a:prstGeom prst="rect">
            <a:avLst/>
          </a:prstGeom>
        </p:spPr>
        <p:txBody>
          <a:bodyPr>
            <a:normAutofit fontScale="40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nSpc>
                <a:spcPct val="120000"/>
              </a:lnSpc>
              <a:buNone/>
              <a:defRPr/>
            </a:pPr>
            <a:r>
              <a:rPr lang="en-US" kern="0" dirty="0" smtClean="0">
                <a:solidFill>
                  <a:srgbClr val="7030A0"/>
                </a:solidFill>
                <a:latin typeface="Century Schoolbook" panose="02040604050505020304" pitchFamily="18" charset="0"/>
              </a:rPr>
              <a:t>Cheryl Keenan, Director of Adult Education and Literacy, OVAE: NCFL 2013 </a:t>
            </a:r>
          </a:p>
          <a:p>
            <a:pPr>
              <a:defRPr/>
            </a:pPr>
            <a:endParaRPr lang="en-US" kern="0" dirty="0">
              <a:solidFill>
                <a:srgbClr val="7030A0"/>
              </a:solidFill>
            </a:endParaRPr>
          </a:p>
        </p:txBody>
      </p:sp>
      <p:sp>
        <p:nvSpPr>
          <p:cNvPr id="6" name="Title 1"/>
          <p:cNvSpPr>
            <a:spLocks noGrp="1"/>
          </p:cNvSpPr>
          <p:nvPr>
            <p:ph type="title" idx="4294967295"/>
          </p:nvPr>
        </p:nvSpPr>
        <p:spPr bwMode="auto">
          <a:xfrm>
            <a:off x="533400" y="571500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i="1" dirty="0" smtClean="0">
                <a:solidFill>
                  <a:schemeClr val="tx1"/>
                </a:solidFill>
                <a:latin typeface="Arial" pitchFamily="34" charset="0"/>
                <a:cs typeface="Arial" pitchFamily="34" charset="0"/>
              </a:rPr>
              <a:t>Because we believe in adult learners . . </a:t>
            </a:r>
            <a:r>
              <a:rPr lang="en-US" altLang="en-US" sz="3200" i="1" dirty="0" smtClean="0">
                <a:latin typeface="Arial" pitchFamily="34" charset="0"/>
                <a:cs typeface="Arial" pitchFamily="34" charset="0"/>
              </a:rPr>
              <a:t>.</a:t>
            </a:r>
          </a:p>
        </p:txBody>
      </p:sp>
      <p:pic>
        <p:nvPicPr>
          <p:cNvPr id="7"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 y="2237509"/>
            <a:ext cx="2895600" cy="193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3613535272"/>
      </p:ext>
    </p:extLst>
  </p:cSld>
  <p:clrMapOvr>
    <a:masterClrMapping/>
  </p:clrMapOvr>
  <p:transition spd="med" advTm="0">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4191000" y="228600"/>
            <a:ext cx="472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DDDDDD"/>
                </a:solidFill>
                <a:latin typeface="Century Gothic" pitchFamily="34" charset="0"/>
              </a:rPr>
              <a:t>Qualitative </a:t>
            </a:r>
            <a:r>
              <a:rPr lang="en-US" altLang="en-US" sz="2000" dirty="0">
                <a:solidFill>
                  <a:srgbClr val="92D050"/>
                </a:solidFill>
                <a:latin typeface="Century Gothic" pitchFamily="34" charset="0"/>
              </a:rPr>
              <a:t>Measures</a:t>
            </a:r>
          </a:p>
        </p:txBody>
      </p:sp>
      <p:graphicFrame>
        <p:nvGraphicFramePr>
          <p:cNvPr id="8" name="Content Placeholder 46"/>
          <p:cNvGraphicFramePr>
            <a:graphicFrameLocks noGrp="1"/>
          </p:cNvGraphicFramePr>
          <p:nvPr>
            <p:ph idx="1"/>
          </p:nvPr>
        </p:nvGraphicFramePr>
        <p:xfrm>
          <a:off x="152400" y="1295400"/>
          <a:ext cx="8839200" cy="5278440"/>
        </p:xfrm>
        <a:graphic>
          <a:graphicData uri="http://schemas.openxmlformats.org/drawingml/2006/table">
            <a:tbl>
              <a:tblPr firstRow="1" firstCol="1" bandRow="1"/>
              <a:tblGrid>
                <a:gridCol w="2286001"/>
                <a:gridCol w="3276599"/>
                <a:gridCol w="990600"/>
                <a:gridCol w="762000"/>
                <a:gridCol w="762000"/>
                <a:gridCol w="762000"/>
              </a:tblGrid>
              <a:tr h="472361">
                <a:tc rowSpan="2">
                  <a:txBody>
                    <a:bodyPr/>
                    <a:lstStyle/>
                    <a:p>
                      <a:pPr marL="0" marR="0">
                        <a:spcBef>
                          <a:spcPts val="0"/>
                        </a:spcBef>
                        <a:spcAft>
                          <a:spcPts val="0"/>
                        </a:spcAft>
                      </a:pPr>
                      <a:r>
                        <a:rPr lang="en-US" sz="1800" b="1" dirty="0">
                          <a:effectLst/>
                          <a:latin typeface="Century Gothic"/>
                          <a:ea typeface="MS Mincho"/>
                          <a:cs typeface="Century Gothic"/>
                        </a:rPr>
                        <a:t>Category</a:t>
                      </a: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800" b="1" dirty="0">
                          <a:effectLst/>
                          <a:latin typeface="Century Gothic"/>
                          <a:ea typeface="MS Mincho"/>
                          <a:cs typeface="Century Gothic"/>
                        </a:rPr>
                        <a:t>Notes and comments on text, support </a:t>
                      </a:r>
                      <a:r>
                        <a:rPr lang="en-US" sz="1800" b="1" dirty="0" smtClean="0">
                          <a:effectLst/>
                          <a:latin typeface="Century Gothic"/>
                          <a:ea typeface="MS Mincho"/>
                          <a:cs typeface="Century Gothic"/>
                        </a:rPr>
                        <a:t>for </a:t>
                      </a:r>
                      <a:r>
                        <a:rPr lang="en-US" sz="1800" b="1" dirty="0">
                          <a:effectLst/>
                          <a:latin typeface="Century Gothic"/>
                          <a:ea typeface="MS Mincho"/>
                          <a:cs typeface="Century Gothic"/>
                        </a:rPr>
                        <a:t>placement in this band</a:t>
                      </a: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spcBef>
                          <a:spcPts val="0"/>
                        </a:spcBef>
                        <a:spcAft>
                          <a:spcPts val="0"/>
                        </a:spcAft>
                      </a:pPr>
                      <a:r>
                        <a:rPr lang="en-US" sz="1600" b="1" dirty="0">
                          <a:effectLst/>
                          <a:latin typeface="Century Gothic"/>
                          <a:ea typeface="MS Mincho"/>
                          <a:cs typeface="Century Gothic"/>
                        </a:rPr>
                        <a:t>Where to place within the level?</a:t>
                      </a:r>
                      <a:endParaRPr lang="en-US" sz="1600" dirty="0">
                        <a:effectLst/>
                        <a:latin typeface="Century Gothic"/>
                        <a:ea typeface="MS Mincho"/>
                        <a:cs typeface="Century Gothic"/>
                      </a:endParaRP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85344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400" b="0" dirty="0">
                          <a:effectLst/>
                          <a:latin typeface="Century Gothic"/>
                          <a:ea typeface="MS Mincho"/>
                          <a:cs typeface="Century Gothic"/>
                        </a:rPr>
                        <a:t>Beginning </a:t>
                      </a:r>
                    </a:p>
                    <a:p>
                      <a:pPr marL="0" marR="0" algn="ctr">
                        <a:spcBef>
                          <a:spcPts val="0"/>
                        </a:spcBef>
                        <a:spcAft>
                          <a:spcPts val="0"/>
                        </a:spcAft>
                      </a:pPr>
                      <a:r>
                        <a:rPr lang="en-US" sz="1400" b="0" dirty="0">
                          <a:effectLst/>
                          <a:latin typeface="Century Gothic"/>
                          <a:ea typeface="MS Mincho"/>
                          <a:cs typeface="Century Gothic"/>
                        </a:rPr>
                        <a:t>of Level</a:t>
                      </a:r>
                    </a:p>
                  </a:txBody>
                  <a:tcPr marL="59533" marR="59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dirty="0">
                          <a:effectLst/>
                          <a:latin typeface="Century Gothic"/>
                          <a:ea typeface="MS Mincho"/>
                          <a:cs typeface="Century Gothic"/>
                        </a:rPr>
                        <a:t>Middle of Level</a:t>
                      </a:r>
                    </a:p>
                  </a:txBody>
                  <a:tcPr marL="59533" marR="59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dirty="0">
                          <a:effectLst/>
                          <a:latin typeface="Century Gothic"/>
                          <a:ea typeface="MS Mincho"/>
                          <a:cs typeface="Century Gothic"/>
                        </a:rPr>
                        <a:t>Top of Level</a:t>
                      </a:r>
                    </a:p>
                  </a:txBody>
                  <a:tcPr marL="59533" marR="59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dirty="0">
                          <a:effectLst/>
                          <a:latin typeface="Century Gothic"/>
                          <a:ea typeface="MS Mincho"/>
                          <a:cs typeface="Century Gothic"/>
                        </a:rPr>
                        <a:t>NOT Suited </a:t>
                      </a:r>
                    </a:p>
                    <a:p>
                      <a:pPr marL="0" marR="0" algn="ctr">
                        <a:spcBef>
                          <a:spcPts val="0"/>
                        </a:spcBef>
                        <a:spcAft>
                          <a:spcPts val="0"/>
                        </a:spcAft>
                      </a:pPr>
                      <a:r>
                        <a:rPr lang="en-US" sz="1400" b="0" dirty="0">
                          <a:effectLst/>
                          <a:latin typeface="Century Gothic"/>
                          <a:ea typeface="MS Mincho"/>
                          <a:cs typeface="Century Gothic"/>
                        </a:rPr>
                        <a:t>to Level</a:t>
                      </a:r>
                    </a:p>
                  </a:txBody>
                  <a:tcPr marL="59533" marR="59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235">
                <a:tc>
                  <a:txBody>
                    <a:bodyPr/>
                    <a:lstStyle/>
                    <a:p>
                      <a:pPr marL="0" marR="0">
                        <a:spcBef>
                          <a:spcPts val="0"/>
                        </a:spcBef>
                        <a:spcAft>
                          <a:spcPts val="0"/>
                        </a:spcAft>
                      </a:pPr>
                      <a:r>
                        <a:rPr lang="en-US" sz="1800" b="0" dirty="0">
                          <a:effectLst/>
                          <a:latin typeface="Century Gothic"/>
                          <a:ea typeface="MS Mincho"/>
                          <a:cs typeface="Century Gothic"/>
                        </a:rPr>
                        <a:t>Structure </a:t>
                      </a: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entury Gothic"/>
                          <a:ea typeface="MS Mincho"/>
                          <a:cs typeface="Century Gothic"/>
                        </a:rPr>
                        <a:t> </a:t>
                      </a: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entury Gothic"/>
                          <a:ea typeface="MS Mincho"/>
                          <a:cs typeface="Century Gothic"/>
                        </a:rPr>
                        <a:t> </a:t>
                      </a: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entury Gothic"/>
                          <a:ea typeface="MS Mincho"/>
                          <a:cs typeface="Century Gothic"/>
                        </a:rPr>
                        <a:t> </a:t>
                      </a:r>
                    </a:p>
                  </a:txBody>
                  <a:tcPr marL="59533" marR="59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b="0" dirty="0">
                        <a:effectLst/>
                        <a:latin typeface="Century Gothic"/>
                        <a:ea typeface="MS Mincho"/>
                        <a:cs typeface="Century Gothic"/>
                      </a:endParaRP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entury Gothic"/>
                          <a:ea typeface="MS Mincho"/>
                          <a:cs typeface="Century Gothic"/>
                        </a:rPr>
                        <a:t> </a:t>
                      </a:r>
                    </a:p>
                  </a:txBody>
                  <a:tcPr marL="59533" marR="59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1057">
                <a:tc>
                  <a:txBody>
                    <a:bodyPr/>
                    <a:lstStyle/>
                    <a:p>
                      <a:pPr marL="0" marR="0">
                        <a:spcBef>
                          <a:spcPts val="0"/>
                        </a:spcBef>
                        <a:spcAft>
                          <a:spcPts val="0"/>
                        </a:spcAft>
                      </a:pPr>
                      <a:r>
                        <a:rPr lang="en-US" sz="1800" b="0" dirty="0">
                          <a:effectLst/>
                          <a:latin typeface="Century Gothic"/>
                          <a:ea typeface="MS Mincho"/>
                          <a:cs typeface="Century Gothic"/>
                        </a:rPr>
                        <a:t>Language Clarity and Conventions  </a:t>
                      </a: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entury Gothic"/>
                          <a:ea typeface="MS Mincho"/>
                          <a:cs typeface="Century Gothic"/>
                        </a:rPr>
                        <a:t> </a:t>
                      </a: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b="0" dirty="0">
                        <a:effectLst/>
                        <a:latin typeface="Century Gothic"/>
                        <a:ea typeface="MS Mincho"/>
                        <a:cs typeface="Century Gothic"/>
                      </a:endParaRPr>
                    </a:p>
                  </a:txBody>
                  <a:tcPr marL="59533" marR="59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effectLst/>
                          <a:latin typeface="Century Gothic"/>
                          <a:ea typeface="MS Mincho"/>
                          <a:cs typeface="Century Gothic"/>
                        </a:rPr>
                        <a:t> </a:t>
                      </a: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entury Gothic"/>
                          <a:ea typeface="MS Mincho"/>
                          <a:cs typeface="Century Gothic"/>
                        </a:rPr>
                        <a:t> </a:t>
                      </a:r>
                    </a:p>
                  </a:txBody>
                  <a:tcPr marL="59533" marR="59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entury Gothic"/>
                          <a:ea typeface="MS Mincho"/>
                          <a:cs typeface="Century Gothic"/>
                        </a:rPr>
                        <a:t> </a:t>
                      </a:r>
                    </a:p>
                  </a:txBody>
                  <a:tcPr marL="59533" marR="59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60">
                <a:tc>
                  <a:txBody>
                    <a:bodyPr/>
                    <a:lstStyle/>
                    <a:p>
                      <a:pPr marL="0" marR="0">
                        <a:spcBef>
                          <a:spcPts val="0"/>
                        </a:spcBef>
                        <a:spcAft>
                          <a:spcPts val="0"/>
                        </a:spcAft>
                      </a:pPr>
                      <a:r>
                        <a:rPr lang="en-US" sz="1800" b="0" dirty="0">
                          <a:effectLst/>
                          <a:latin typeface="Century Gothic"/>
                          <a:ea typeface="MS Mincho"/>
                          <a:cs typeface="Century Gothic"/>
                        </a:rPr>
                        <a:t>Knowledge Demands </a:t>
                      </a:r>
                    </a:p>
                    <a:p>
                      <a:pPr marL="0" marR="0">
                        <a:spcBef>
                          <a:spcPts val="0"/>
                        </a:spcBef>
                        <a:spcAft>
                          <a:spcPts val="0"/>
                        </a:spcAft>
                      </a:pPr>
                      <a:endParaRPr lang="en-US" sz="1800" b="0" dirty="0">
                        <a:effectLst/>
                        <a:latin typeface="Century Gothic"/>
                        <a:ea typeface="MS Mincho"/>
                        <a:cs typeface="Century Gothic"/>
                      </a:endParaRP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entury Gothic"/>
                          <a:ea typeface="MS Mincho"/>
                          <a:cs typeface="Century Gothic"/>
                        </a:rPr>
                        <a:t> </a:t>
                      </a: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entury Gothic"/>
                          <a:ea typeface="MS Mincho"/>
                          <a:cs typeface="Century Gothic"/>
                        </a:rPr>
                        <a:t> </a:t>
                      </a:r>
                    </a:p>
                  </a:txBody>
                  <a:tcPr marL="59533" marR="59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b="0" dirty="0">
                        <a:effectLst/>
                        <a:latin typeface="Century Gothic"/>
                        <a:ea typeface="MS Mincho"/>
                        <a:cs typeface="Century Gothic"/>
                      </a:endParaRP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entury Gothic"/>
                          <a:ea typeface="MS Mincho"/>
                          <a:cs typeface="Century Gothic"/>
                        </a:rPr>
                        <a:t> </a:t>
                      </a:r>
                    </a:p>
                  </a:txBody>
                  <a:tcPr marL="59533" marR="59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entury Gothic"/>
                          <a:ea typeface="MS Mincho"/>
                          <a:cs typeface="Century Gothic"/>
                        </a:rPr>
                        <a:t> </a:t>
                      </a:r>
                    </a:p>
                  </a:txBody>
                  <a:tcPr marL="59533" marR="59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182">
                <a:tc>
                  <a:txBody>
                    <a:bodyPr/>
                    <a:lstStyle/>
                    <a:p>
                      <a:pPr marL="0" marR="0">
                        <a:spcBef>
                          <a:spcPts val="0"/>
                        </a:spcBef>
                        <a:spcAft>
                          <a:spcPts val="0"/>
                        </a:spcAft>
                      </a:pPr>
                      <a:r>
                        <a:rPr lang="en-US" sz="1800" b="0" dirty="0">
                          <a:effectLst/>
                          <a:latin typeface="Century Gothic"/>
                          <a:ea typeface="MS Mincho"/>
                          <a:cs typeface="Century Gothic"/>
                        </a:rPr>
                        <a:t>Purpose</a:t>
                      </a: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entury Gothic"/>
                          <a:ea typeface="MS Mincho"/>
                          <a:cs typeface="Century Gothic"/>
                        </a:rPr>
                        <a:t> </a:t>
                      </a: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entury Gothic"/>
                          <a:ea typeface="MS Mincho"/>
                          <a:cs typeface="Century Gothic"/>
                        </a:rPr>
                        <a:t> </a:t>
                      </a:r>
                    </a:p>
                  </a:txBody>
                  <a:tcPr marL="59533" marR="59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b="0" dirty="0">
                        <a:effectLst/>
                        <a:latin typeface="Century Gothic"/>
                        <a:ea typeface="MS Mincho"/>
                        <a:cs typeface="Century Gothic"/>
                      </a:endParaRP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entury Gothic"/>
                          <a:ea typeface="MS Mincho"/>
                          <a:cs typeface="Century Gothic"/>
                        </a:rPr>
                        <a:t> </a:t>
                      </a:r>
                    </a:p>
                  </a:txBody>
                  <a:tcPr marL="59533" marR="59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entury Gothic"/>
                          <a:ea typeface="MS Mincho"/>
                          <a:cs typeface="Century Gothic"/>
                        </a:rPr>
                        <a:t> </a:t>
                      </a:r>
                    </a:p>
                  </a:txBody>
                  <a:tcPr marL="59533" marR="59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9205">
                <a:tc>
                  <a:txBody>
                    <a:bodyPr/>
                    <a:lstStyle/>
                    <a:p>
                      <a:pPr marL="0" marR="0">
                        <a:spcBef>
                          <a:spcPts val="0"/>
                        </a:spcBef>
                        <a:spcAft>
                          <a:spcPts val="0"/>
                        </a:spcAft>
                      </a:pPr>
                      <a:r>
                        <a:rPr lang="en-US" sz="1800" b="1" dirty="0">
                          <a:effectLst/>
                          <a:latin typeface="Century Gothic"/>
                          <a:ea typeface="MS Mincho"/>
                          <a:cs typeface="Century Gothic"/>
                        </a:rPr>
                        <a:t>Overall Placement</a:t>
                      </a: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entury Gothic"/>
                          <a:ea typeface="MS Mincho"/>
                          <a:cs typeface="Century Gothic"/>
                        </a:rPr>
                        <a:t> </a:t>
                      </a: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entury Gothic"/>
                          <a:ea typeface="MS Mincho"/>
                          <a:cs typeface="Century Gothic"/>
                        </a:rPr>
                        <a:t> </a:t>
                      </a:r>
                    </a:p>
                  </a:txBody>
                  <a:tcPr marL="59533" marR="59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b="0" dirty="0">
                        <a:effectLst/>
                        <a:latin typeface="Century Gothic"/>
                        <a:ea typeface="MS Mincho"/>
                        <a:cs typeface="Century Gothic"/>
                      </a:endParaRPr>
                    </a:p>
                  </a:txBody>
                  <a:tcPr marL="59533" marR="59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0" dirty="0">
                          <a:effectLst/>
                          <a:latin typeface="Century Gothic"/>
                          <a:ea typeface="MS Mincho"/>
                          <a:cs typeface="Century Gothic"/>
                        </a:rPr>
                        <a:t> </a:t>
                      </a:r>
                    </a:p>
                  </a:txBody>
                  <a:tcPr marL="59533" marR="59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0" dirty="0">
                          <a:effectLst/>
                          <a:latin typeface="Century Gothic"/>
                          <a:ea typeface="MS Mincho"/>
                          <a:cs typeface="Century Gothic"/>
                        </a:rPr>
                        <a:t> </a:t>
                      </a:r>
                    </a:p>
                  </a:txBody>
                  <a:tcPr marL="59533" marR="59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50</a:t>
            </a:fld>
            <a:endParaRPr lang="en-US" altLang="en-US" sz="1200" dirty="0" smtClean="0">
              <a:solidFill>
                <a:srgbClr val="898989"/>
              </a:solidFill>
              <a:ea typeface="MS PGothic" pitchFamily="34" charset="-128"/>
            </a:endParaRPr>
          </a:p>
        </p:txBody>
      </p:sp>
      <p:sp>
        <p:nvSpPr>
          <p:cNvPr id="5"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207256098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4191000" y="228600"/>
            <a:ext cx="472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92D050"/>
                </a:solidFill>
                <a:latin typeface="Century Gothic" pitchFamily="34" charset="0"/>
              </a:rPr>
              <a:t>Professional Judgment</a:t>
            </a:r>
          </a:p>
        </p:txBody>
      </p:sp>
      <p:sp>
        <p:nvSpPr>
          <p:cNvPr id="54275"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dirty="0" smtClean="0">
                <a:latin typeface="Arial" pitchFamily="34" charset="0"/>
                <a:cs typeface="Arial" pitchFamily="34" charset="0"/>
              </a:rPr>
              <a:t>“Students who struggle greatly to read texts within (or even below) their text complexity [level] must be given the support needed to enable them to read at an appropriate level of complexity. Even many students on course for college and career readiness are likely to </a:t>
            </a:r>
            <a:r>
              <a:rPr lang="en-US" altLang="en-US" i="1" dirty="0" smtClean="0">
                <a:latin typeface="Arial" pitchFamily="34" charset="0"/>
                <a:cs typeface="Arial" pitchFamily="34" charset="0"/>
              </a:rPr>
              <a:t>need scaffolding </a:t>
            </a:r>
            <a:r>
              <a:rPr lang="en-US" altLang="en-US" dirty="0" smtClean="0">
                <a:latin typeface="Arial" pitchFamily="34" charset="0"/>
                <a:cs typeface="Arial" pitchFamily="34" charset="0"/>
              </a:rPr>
              <a:t>as they master higher levels of text complexity.”</a:t>
            </a:r>
          </a:p>
          <a:p>
            <a:pPr marL="0" indent="0">
              <a:buFontTx/>
              <a:buNone/>
            </a:pPr>
            <a:r>
              <a:rPr lang="en-US" altLang="en-US" dirty="0" smtClean="0">
                <a:latin typeface="Arial" pitchFamily="34" charset="0"/>
                <a:cs typeface="Arial" pitchFamily="34" charset="0"/>
              </a:rPr>
              <a:t>(From Appendix A, p.9, </a:t>
            </a:r>
            <a:r>
              <a:rPr lang="en-US" altLang="en-US" i="1" dirty="0" smtClean="0">
                <a:latin typeface="Arial" pitchFamily="34" charset="0"/>
                <a:cs typeface="Arial" pitchFamily="34" charset="0"/>
              </a:rPr>
              <a:t>CCSS – ELA) </a:t>
            </a:r>
          </a:p>
          <a:p>
            <a:pPr marL="0" indent="0">
              <a:buFontTx/>
              <a:buNone/>
            </a:pPr>
            <a:endParaRPr lang="en-US" altLang="en-US" dirty="0" smtClean="0">
              <a:latin typeface="Arial" pitchFamily="34" charset="0"/>
              <a:cs typeface="Arial" pitchFamily="34" charset="0"/>
            </a:endParaRPr>
          </a:p>
        </p:txBody>
      </p:sp>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51</a:t>
            </a:fld>
            <a:endParaRPr lang="en-US" altLang="en-US" sz="1200" dirty="0" smtClean="0">
              <a:solidFill>
                <a:srgbClr val="898989"/>
              </a:solidFill>
              <a:ea typeface="MS PGothic" pitchFamily="34" charset="-128"/>
            </a:endParaRPr>
          </a:p>
        </p:txBody>
      </p:sp>
      <p:sp>
        <p:nvSpPr>
          <p:cNvPr id="5"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1715791032"/>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4191000" y="228600"/>
            <a:ext cx="472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chemeClr val="bg1"/>
                </a:solidFill>
                <a:latin typeface="Century Gothic" pitchFamily="34" charset="0"/>
              </a:rPr>
              <a:t>Determining</a:t>
            </a:r>
            <a:r>
              <a:rPr lang="en-US" altLang="en-US" sz="2000" dirty="0">
                <a:solidFill>
                  <a:srgbClr val="92D050"/>
                </a:solidFill>
                <a:latin typeface="Century Gothic" pitchFamily="34" charset="0"/>
              </a:rPr>
              <a:t> Text Complexity </a:t>
            </a:r>
          </a:p>
        </p:txBody>
      </p:sp>
      <p:sp>
        <p:nvSpPr>
          <p:cNvPr id="55299"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0800" lvl="1" indent="0">
              <a:spcAft>
                <a:spcPts val="600"/>
              </a:spcAft>
              <a:buFontTx/>
              <a:buNone/>
            </a:pPr>
            <a:r>
              <a:rPr lang="en-US" altLang="en-US" sz="2400" i="1" dirty="0" smtClean="0">
                <a:solidFill>
                  <a:srgbClr val="000000"/>
                </a:solidFill>
                <a:latin typeface="Arial" panose="020B0604020202020204" pitchFamily="34" charset="0"/>
                <a:ea typeface="Century Gothic" pitchFamily="34" charset="0"/>
                <a:cs typeface="Arial" panose="020B0604020202020204" pitchFamily="34" charset="0"/>
              </a:rPr>
              <a:t>General Rule: </a:t>
            </a:r>
            <a:r>
              <a:rPr lang="en-US" altLang="en-US" sz="2400" dirty="0" smtClean="0">
                <a:solidFill>
                  <a:srgbClr val="000000"/>
                </a:solidFill>
                <a:latin typeface="Arial" panose="020B0604020202020204" pitchFamily="34" charset="0"/>
                <a:ea typeface="Century Gothic" pitchFamily="34" charset="0"/>
                <a:cs typeface="Arial" panose="020B0604020202020204" pitchFamily="34" charset="0"/>
              </a:rPr>
              <a:t>Use the quantitative measures to place a text within a band, and qualitative measures to place the text at the top, middle, or bottom of the band.</a:t>
            </a:r>
          </a:p>
          <a:p>
            <a:pPr marL="50800" lvl="1" indent="0">
              <a:spcAft>
                <a:spcPts val="600"/>
              </a:spcAft>
              <a:buFontTx/>
              <a:buNone/>
            </a:pPr>
            <a:r>
              <a:rPr lang="en-US" altLang="en-US" sz="2400" dirty="0" smtClean="0">
                <a:solidFill>
                  <a:srgbClr val="000000"/>
                </a:solidFill>
                <a:latin typeface="Arial" panose="020B0604020202020204" pitchFamily="34" charset="0"/>
                <a:ea typeface="Century Gothic" pitchFamily="34" charset="0"/>
                <a:cs typeface="Arial" panose="020B0604020202020204" pitchFamily="34" charset="0"/>
              </a:rPr>
              <a:t> </a:t>
            </a:r>
            <a:r>
              <a:rPr lang="en-US" altLang="en-US" sz="2400" dirty="0">
                <a:solidFill>
                  <a:srgbClr val="000000"/>
                </a:solidFill>
                <a:latin typeface="Arial" panose="020B0604020202020204" pitchFamily="34" charset="0"/>
                <a:ea typeface="Century Gothic" pitchFamily="34" charset="0"/>
                <a:cs typeface="Arial" panose="020B0604020202020204" pitchFamily="34" charset="0"/>
                <a:hlinkClick r:id="rId3"/>
              </a:rPr>
              <a:t>http://</a:t>
            </a:r>
            <a:r>
              <a:rPr lang="en-US" altLang="en-US" sz="2400" dirty="0" smtClean="0">
                <a:solidFill>
                  <a:srgbClr val="000000"/>
                </a:solidFill>
                <a:latin typeface="Arial" panose="020B0604020202020204" pitchFamily="34" charset="0"/>
                <a:ea typeface="Century Gothic" pitchFamily="34" charset="0"/>
                <a:cs typeface="Arial" panose="020B0604020202020204" pitchFamily="34" charset="0"/>
                <a:hlinkClick r:id="rId3"/>
              </a:rPr>
              <a:t>www.ccsso.org/topics/navigating-text-complexity-resources</a:t>
            </a:r>
            <a:endParaRPr lang="en-US" altLang="en-US" sz="2400" dirty="0" smtClean="0">
              <a:solidFill>
                <a:srgbClr val="000000"/>
              </a:solidFill>
              <a:latin typeface="Arial" panose="020B0604020202020204" pitchFamily="34" charset="0"/>
              <a:ea typeface="Century Gothic" pitchFamily="34" charset="0"/>
              <a:cs typeface="Arial" panose="020B0604020202020204" pitchFamily="34" charset="0"/>
            </a:endParaRPr>
          </a:p>
          <a:p>
            <a:pPr marL="50800" lvl="1" indent="0">
              <a:spcAft>
                <a:spcPts val="600"/>
              </a:spcAft>
              <a:buFontTx/>
              <a:buNone/>
            </a:pPr>
            <a:endParaRPr lang="en-US" altLang="en-US" sz="2400" dirty="0" smtClean="0">
              <a:solidFill>
                <a:srgbClr val="000000"/>
              </a:solidFill>
              <a:latin typeface="Arial" panose="020B0604020202020204" pitchFamily="34" charset="0"/>
              <a:ea typeface="Century Gothic" pitchFamily="34" charset="0"/>
              <a:cs typeface="Arial" panose="020B0604020202020204" pitchFamily="34" charset="0"/>
            </a:endParaRPr>
          </a:p>
        </p:txBody>
      </p:sp>
      <p:sp>
        <p:nvSpPr>
          <p:cNvPr id="5"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52</a:t>
            </a:fld>
            <a:endParaRPr lang="en-US" altLang="en-US" sz="1200" dirty="0" smtClean="0">
              <a:solidFill>
                <a:srgbClr val="898989"/>
              </a:solidFill>
              <a:ea typeface="MS PGothic" pitchFamily="34" charset="-128"/>
            </a:endParaRPr>
          </a:p>
        </p:txBody>
      </p:sp>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780665"/>
            <a:ext cx="7162800" cy="2620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01072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Text Complexity </a:t>
            </a:r>
            <a:r>
              <a:rPr lang="en-US" altLang="en-US" sz="2000" dirty="0">
                <a:solidFill>
                  <a:srgbClr val="92D050"/>
                </a:solidFill>
                <a:latin typeface="Century Gothic" pitchFamily="34" charset="0"/>
              </a:rPr>
              <a:t>Rubric</a:t>
            </a:r>
          </a:p>
        </p:txBody>
      </p:sp>
      <p:pic>
        <p:nvPicPr>
          <p:cNvPr id="56323"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600" y="1219200"/>
            <a:ext cx="7315200"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53</a:t>
            </a:fld>
            <a:endParaRPr lang="en-US" altLang="en-US" sz="1200" dirty="0" smtClean="0">
              <a:solidFill>
                <a:srgbClr val="898989"/>
              </a:solidFill>
              <a:ea typeface="MS PGothic" pitchFamily="34" charset="-128"/>
            </a:endParaRPr>
          </a:p>
        </p:txBody>
      </p:sp>
      <p:sp>
        <p:nvSpPr>
          <p:cNvPr id="5" name="TextBox 4"/>
          <p:cNvSpPr txBox="1"/>
          <p:nvPr/>
        </p:nvSpPr>
        <p:spPr>
          <a:xfrm>
            <a:off x="6038850" y="1181040"/>
            <a:ext cx="2895600" cy="400110"/>
          </a:xfrm>
          <a:prstGeom prst="rect">
            <a:avLst/>
          </a:prstGeom>
          <a:solidFill>
            <a:srgbClr val="92D050"/>
          </a:solidFill>
          <a:ln w="6350">
            <a:solidFill>
              <a:schemeClr val="tx1"/>
            </a:solidFill>
          </a:ln>
          <a:scene3d>
            <a:camera prst="orthographicFront"/>
            <a:lightRig rig="threePt" dir="t"/>
          </a:scene3d>
          <a:sp3d>
            <a:bevelT/>
          </a:sp3d>
        </p:spPr>
        <p:txBody>
          <a:bodyPr>
            <a:spAutoFit/>
          </a:bodyPr>
          <a:lstStyle/>
          <a:p>
            <a:pPr algn="ctr">
              <a:defRPr/>
            </a:pPr>
            <a:r>
              <a:rPr lang="en-US" sz="2000" dirty="0" smtClean="0"/>
              <a:t>Handouts</a:t>
            </a:r>
            <a:endParaRPr lang="en-US" sz="2000" dirty="0"/>
          </a:p>
        </p:txBody>
      </p:sp>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17538125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Tools for the </a:t>
            </a:r>
            <a:r>
              <a:rPr lang="en-US" altLang="en-US" sz="2000" dirty="0">
                <a:solidFill>
                  <a:srgbClr val="92D050"/>
                </a:solidFill>
                <a:latin typeface="Century Gothic" pitchFamily="34" charset="0"/>
              </a:rPr>
              <a:t>Classroom</a:t>
            </a:r>
          </a:p>
        </p:txBody>
      </p:sp>
      <p:pic>
        <p:nvPicPr>
          <p:cNvPr id="58371" name="Picture 4"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74763"/>
            <a:ext cx="82327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98438" y="5983288"/>
            <a:ext cx="8596312" cy="874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a:lstStyle>
          <a:p>
            <a:pPr>
              <a:defRPr/>
            </a:pPr>
            <a:r>
              <a:rPr lang="en-US" altLang="en-US" sz="2800" kern="0" dirty="0" smtClean="0">
                <a:latin typeface="Arial" panose="020B0604020202020204" pitchFamily="34" charset="0"/>
                <a:cs typeface="Arial" panose="020B0604020202020204" pitchFamily="34" charset="0"/>
              </a:rPr>
              <a:t>History of US – The Parties Begin</a:t>
            </a:r>
          </a:p>
        </p:txBody>
      </p:sp>
      <p:sp>
        <p:nvSpPr>
          <p:cNvPr id="5"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54</a:t>
            </a:fld>
            <a:endParaRPr lang="en-US" altLang="en-US" sz="1200" dirty="0" smtClean="0">
              <a:solidFill>
                <a:srgbClr val="898989"/>
              </a:solidFill>
              <a:ea typeface="MS PGothic" pitchFamily="34" charset="-128"/>
            </a:endParaRPr>
          </a:p>
        </p:txBody>
      </p:sp>
      <p:sp>
        <p:nvSpPr>
          <p:cNvPr id="6" name="TextBox 5"/>
          <p:cNvSpPr txBox="1"/>
          <p:nvPr/>
        </p:nvSpPr>
        <p:spPr>
          <a:xfrm>
            <a:off x="6006548" y="990600"/>
            <a:ext cx="2895600" cy="400110"/>
          </a:xfrm>
          <a:prstGeom prst="rect">
            <a:avLst/>
          </a:prstGeom>
          <a:solidFill>
            <a:srgbClr val="92D050"/>
          </a:solidFill>
          <a:ln w="6350">
            <a:solidFill>
              <a:schemeClr val="tx1"/>
            </a:solidFill>
          </a:ln>
          <a:scene3d>
            <a:camera prst="orthographicFront"/>
            <a:lightRig rig="threePt" dir="t"/>
          </a:scene3d>
          <a:sp3d>
            <a:bevelT/>
          </a:sp3d>
        </p:spPr>
        <p:txBody>
          <a:bodyPr>
            <a:spAutoFit/>
          </a:bodyPr>
          <a:lstStyle/>
          <a:p>
            <a:pPr>
              <a:defRPr/>
            </a:pPr>
            <a:r>
              <a:rPr lang="en-US" sz="2000" dirty="0"/>
              <a:t>Workbook </a:t>
            </a:r>
            <a:r>
              <a:rPr lang="en-US" sz="2000" dirty="0" smtClean="0"/>
              <a:t>pp. 7 &amp; 8</a:t>
            </a:r>
            <a:endParaRPr lang="en-US" sz="2000" dirty="0"/>
          </a:p>
        </p:txBody>
      </p:sp>
      <p:sp>
        <p:nvSpPr>
          <p:cNvPr id="2" name="Rectangle 1"/>
          <p:cNvSpPr/>
          <p:nvPr/>
        </p:nvSpPr>
        <p:spPr>
          <a:xfrm>
            <a:off x="5562600" y="1683656"/>
            <a:ext cx="3397084" cy="461665"/>
          </a:xfrm>
          <a:prstGeom prst="rect">
            <a:avLst/>
          </a:prstGeom>
          <a:solidFill>
            <a:srgbClr val="00B0F0"/>
          </a:solidFill>
          <a:ln w="9525">
            <a:solidFill>
              <a:schemeClr val="tx1"/>
            </a:solidFill>
          </a:ln>
          <a:scene3d>
            <a:camera prst="orthographicFront"/>
            <a:lightRig rig="threePt" dir="t"/>
          </a:scene3d>
          <a:sp3d>
            <a:bevelT/>
          </a:sp3d>
        </p:spPr>
        <p:txBody>
          <a:bodyPr wrap="none">
            <a:spAutoFit/>
          </a:bodyPr>
          <a:lstStyle/>
          <a:p>
            <a:r>
              <a:rPr lang="en-US" altLang="en-US" b="1" dirty="0" smtClean="0">
                <a:solidFill>
                  <a:schemeClr val="bg1"/>
                </a:solidFill>
              </a:rPr>
              <a:t>http</a:t>
            </a:r>
            <a:r>
              <a:rPr lang="en-US" altLang="en-US" b="1" dirty="0">
                <a:solidFill>
                  <a:schemeClr val="bg1"/>
                </a:solidFill>
              </a:rPr>
              <a:t>://cohmetrix.com/ </a:t>
            </a:r>
            <a:endParaRPr lang="en-US" b="1" dirty="0">
              <a:solidFill>
                <a:schemeClr val="bg1"/>
              </a:solidFill>
            </a:endParaRPr>
          </a:p>
        </p:txBody>
      </p:sp>
      <p:sp>
        <p:nvSpPr>
          <p:cNvPr id="8"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2989192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barn(inVertical)">
                                      <p:cBhvr>
                                        <p:cTn id="7"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143" y="1127850"/>
            <a:ext cx="9162143" cy="61111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41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Time to </a:t>
            </a:r>
            <a:r>
              <a:rPr lang="en-US" altLang="en-US" sz="2000" dirty="0">
                <a:solidFill>
                  <a:srgbClr val="92D050"/>
                </a:solidFill>
                <a:latin typeface="Century Gothic" pitchFamily="34" charset="0"/>
              </a:rPr>
              <a:t>Read and Assess</a:t>
            </a:r>
          </a:p>
        </p:txBody>
      </p:sp>
      <p:sp>
        <p:nvSpPr>
          <p:cNvPr id="3" name="Rectangle 2"/>
          <p:cNvSpPr/>
          <p:nvPr/>
        </p:nvSpPr>
        <p:spPr>
          <a:xfrm>
            <a:off x="1651985" y="2967335"/>
            <a:ext cx="5840060"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effectLst>
                  <a:outerShdw blurRad="50800" dist="39000" dir="5460000" algn="tl">
                    <a:srgbClr val="000000">
                      <a:alpha val="38000"/>
                    </a:srgbClr>
                  </a:outerShdw>
                </a:effectLst>
              </a:rPr>
              <a:t>Determining text </a:t>
            </a:r>
          </a:p>
          <a:p>
            <a:pPr algn="ctr">
              <a:defRPr/>
            </a:pPr>
            <a:r>
              <a:rPr lang="en-US" sz="5400" b="1" dirty="0">
                <a:ln w="11430"/>
                <a:effectLst>
                  <a:outerShdw blurRad="50800" dist="39000" dir="5460000" algn="tl">
                    <a:srgbClr val="000000">
                      <a:alpha val="38000"/>
                    </a:srgbClr>
                  </a:outerShdw>
                </a:effectLst>
              </a:rPr>
              <a:t>complexity</a:t>
            </a:r>
          </a:p>
        </p:txBody>
      </p:sp>
      <p:sp>
        <p:nvSpPr>
          <p:cNvPr id="5" name="TextBox 4"/>
          <p:cNvSpPr txBox="1"/>
          <p:nvPr/>
        </p:nvSpPr>
        <p:spPr>
          <a:xfrm>
            <a:off x="6006548" y="990600"/>
            <a:ext cx="2895600" cy="400110"/>
          </a:xfrm>
          <a:prstGeom prst="rect">
            <a:avLst/>
          </a:prstGeom>
          <a:solidFill>
            <a:srgbClr val="92D050"/>
          </a:solidFill>
          <a:ln w="6350">
            <a:solidFill>
              <a:schemeClr val="tx1"/>
            </a:solidFill>
          </a:ln>
          <a:scene3d>
            <a:camera prst="orthographicFront"/>
            <a:lightRig rig="threePt" dir="t"/>
          </a:scene3d>
          <a:sp3d>
            <a:bevelT/>
          </a:sp3d>
        </p:spPr>
        <p:txBody>
          <a:bodyPr>
            <a:spAutoFit/>
          </a:bodyPr>
          <a:lstStyle/>
          <a:p>
            <a:pPr>
              <a:defRPr/>
            </a:pPr>
            <a:r>
              <a:rPr lang="en-US" sz="2000" dirty="0"/>
              <a:t>Workbook pp. </a:t>
            </a:r>
            <a:r>
              <a:rPr lang="en-US" sz="2000" dirty="0" smtClean="0"/>
              <a:t>9 - 13</a:t>
            </a:r>
            <a:endParaRPr lang="en-US" sz="2000" dirty="0"/>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55</a:t>
            </a:fld>
            <a:endParaRPr lang="en-US" altLang="en-US" sz="1200" dirty="0" smtClean="0">
              <a:solidFill>
                <a:srgbClr val="898989"/>
              </a:solidFill>
              <a:ea typeface="MS PGothic" pitchFamily="34" charset="-128"/>
            </a:endParaRPr>
          </a:p>
        </p:txBody>
      </p:sp>
    </p:spTree>
    <p:extLst>
      <p:ext uri="{BB962C8B-B14F-4D97-AF65-F5344CB8AC3E}">
        <p14:creationId xmlns:p14="http://schemas.microsoft.com/office/powerpoint/2010/main" val="2509338362"/>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Text </a:t>
            </a:r>
            <a:r>
              <a:rPr lang="en-US" altLang="en-US" sz="2000" dirty="0">
                <a:solidFill>
                  <a:srgbClr val="92D050"/>
                </a:solidFill>
                <a:latin typeface="Century Gothic" pitchFamily="34" charset="0"/>
              </a:rPr>
              <a:t>Complexity</a:t>
            </a:r>
          </a:p>
        </p:txBody>
      </p:sp>
      <p:sp>
        <p:nvSpPr>
          <p:cNvPr id="8" name="Title 1"/>
          <p:cNvSpPr txBox="1">
            <a:spLocks/>
          </p:cNvSpPr>
          <p:nvPr/>
        </p:nvSpPr>
        <p:spPr bwMode="auto">
          <a:xfrm>
            <a:off x="395288" y="381000"/>
            <a:ext cx="8596312" cy="874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a:lstStyle>
          <a:p>
            <a:pPr>
              <a:defRPr/>
            </a:pPr>
            <a:endParaRPr lang="en-US" altLang="en-US" kern="0" dirty="0" smtClean="0"/>
          </a:p>
        </p:txBody>
      </p:sp>
      <p:sp>
        <p:nvSpPr>
          <p:cNvPr id="9" name="Title 1"/>
          <p:cNvSpPr txBox="1">
            <a:spLocks/>
          </p:cNvSpPr>
          <p:nvPr/>
        </p:nvSpPr>
        <p:spPr bwMode="auto">
          <a:xfrm>
            <a:off x="198438" y="5715000"/>
            <a:ext cx="8596312" cy="874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a:lstStyle>
          <a:p>
            <a:pPr>
              <a:defRPr/>
            </a:pPr>
            <a:r>
              <a:rPr lang="en-US" altLang="en-US" sz="2800" kern="0" dirty="0" smtClean="0">
                <a:latin typeface="Arial" panose="020B0604020202020204" pitchFamily="34" charset="0"/>
                <a:cs typeface="Arial" panose="020B0604020202020204" pitchFamily="34" charset="0"/>
              </a:rPr>
              <a:t>St. George, Judith. So You Want to Be President</a:t>
            </a:r>
            <a:r>
              <a:rPr lang="en-US" altLang="en-US" sz="3200" kern="0" dirty="0" smtClean="0">
                <a:latin typeface="Arial" panose="020B0604020202020204" pitchFamily="34" charset="0"/>
                <a:cs typeface="Arial" panose="020B0604020202020204" pitchFamily="34" charset="0"/>
              </a:rPr>
              <a:t>?</a:t>
            </a:r>
          </a:p>
        </p:txBody>
      </p:sp>
      <p:pic>
        <p:nvPicPr>
          <p:cNvPr id="614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1255713"/>
            <a:ext cx="7926388"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56</a:t>
            </a:fld>
            <a:endParaRPr lang="en-US" altLang="en-US" sz="1200" dirty="0" smtClean="0">
              <a:solidFill>
                <a:srgbClr val="898989"/>
              </a:solidFill>
              <a:ea typeface="MS PGothic" pitchFamily="34" charset="-128"/>
            </a:endParaRPr>
          </a:p>
        </p:txBody>
      </p:sp>
      <p:sp>
        <p:nvSpPr>
          <p:cNvPr id="7"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969803234"/>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Text </a:t>
            </a:r>
            <a:r>
              <a:rPr lang="en-US" altLang="en-US" sz="2000" dirty="0">
                <a:solidFill>
                  <a:srgbClr val="92D050"/>
                </a:solidFill>
                <a:latin typeface="Century Gothic" pitchFamily="34" charset="0"/>
              </a:rPr>
              <a:t>Complexity</a:t>
            </a:r>
          </a:p>
        </p:txBody>
      </p:sp>
      <p:sp>
        <p:nvSpPr>
          <p:cNvPr id="62467"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dirty="0" smtClean="0"/>
          </a:p>
        </p:txBody>
      </p:sp>
      <p:pic>
        <p:nvPicPr>
          <p:cNvPr id="62468" name="Picture 3"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1260475"/>
            <a:ext cx="8348662"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395288" y="381000"/>
            <a:ext cx="8596312" cy="874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a:lstStyle>
          <a:p>
            <a:pPr>
              <a:defRPr/>
            </a:pPr>
            <a:endParaRPr lang="en-US" altLang="en-US" kern="0" dirty="0" smtClean="0"/>
          </a:p>
        </p:txBody>
      </p:sp>
      <p:sp>
        <p:nvSpPr>
          <p:cNvPr id="9" name="Title 1"/>
          <p:cNvSpPr txBox="1">
            <a:spLocks/>
          </p:cNvSpPr>
          <p:nvPr/>
        </p:nvSpPr>
        <p:spPr bwMode="auto">
          <a:xfrm>
            <a:off x="198438" y="5715000"/>
            <a:ext cx="8596312" cy="874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a:lstStyle>
          <a:p>
            <a:pPr>
              <a:defRPr/>
            </a:pPr>
            <a:r>
              <a:rPr lang="en-US" altLang="en-US" sz="2800" kern="0" dirty="0" smtClean="0">
                <a:latin typeface="Arial" panose="020B0604020202020204" pitchFamily="34" charset="0"/>
                <a:cs typeface="Arial" panose="020B0604020202020204" pitchFamily="34" charset="0"/>
              </a:rPr>
              <a:t>Gibbs, W. Wayt. Untangling the Roots of Cancer.</a:t>
            </a:r>
          </a:p>
        </p:txBody>
      </p:sp>
      <p:sp>
        <p:nvSpPr>
          <p:cNvPr id="7"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57</a:t>
            </a:fld>
            <a:endParaRPr lang="en-US" altLang="en-US" sz="1200" dirty="0" smtClean="0">
              <a:solidFill>
                <a:srgbClr val="898989"/>
              </a:solidFill>
              <a:ea typeface="MS PGothic" pitchFamily="34" charset="-128"/>
            </a:endParaRPr>
          </a:p>
        </p:txBody>
      </p:sp>
      <p:sp>
        <p:nvSpPr>
          <p:cNvPr id="10"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703881255"/>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Text </a:t>
            </a:r>
            <a:r>
              <a:rPr lang="en-US" altLang="en-US" sz="2000" dirty="0">
                <a:solidFill>
                  <a:srgbClr val="92D050"/>
                </a:solidFill>
                <a:latin typeface="Century Gothic" pitchFamily="34" charset="0"/>
              </a:rPr>
              <a:t>Complexity</a:t>
            </a:r>
          </a:p>
        </p:txBody>
      </p:sp>
      <p:sp>
        <p:nvSpPr>
          <p:cNvPr id="7" name="Title 1"/>
          <p:cNvSpPr txBox="1">
            <a:spLocks/>
          </p:cNvSpPr>
          <p:nvPr/>
        </p:nvSpPr>
        <p:spPr bwMode="auto">
          <a:xfrm>
            <a:off x="198438" y="5983288"/>
            <a:ext cx="8596312" cy="874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a:lstStyle>
          <a:p>
            <a:pPr>
              <a:defRPr/>
            </a:pPr>
            <a:r>
              <a:rPr lang="en-US" altLang="en-US" sz="2800" kern="0" dirty="0" smtClean="0">
                <a:latin typeface="Arial" panose="020B0604020202020204" pitchFamily="34" charset="0"/>
                <a:cs typeface="Arial" panose="020B0604020202020204" pitchFamily="34" charset="0"/>
              </a:rPr>
              <a:t>Wind Power from National Geographic</a:t>
            </a:r>
          </a:p>
        </p:txBody>
      </p:sp>
      <p:pic>
        <p:nvPicPr>
          <p:cNvPr id="63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63" y="1231900"/>
            <a:ext cx="7780337"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58</a:t>
            </a:fld>
            <a:endParaRPr lang="en-US" altLang="en-US" sz="1200" dirty="0" smtClean="0">
              <a:solidFill>
                <a:srgbClr val="898989"/>
              </a:solidFill>
              <a:ea typeface="MS PGothic" pitchFamily="34" charset="-128"/>
            </a:endParaRPr>
          </a:p>
        </p:txBody>
      </p:sp>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153159650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Text </a:t>
            </a:r>
            <a:r>
              <a:rPr lang="en-US" altLang="en-US" sz="2000" dirty="0">
                <a:solidFill>
                  <a:srgbClr val="92D050"/>
                </a:solidFill>
                <a:latin typeface="Century Gothic" pitchFamily="34" charset="0"/>
              </a:rPr>
              <a:t>Complexity</a:t>
            </a:r>
          </a:p>
        </p:txBody>
      </p:sp>
      <p:pic>
        <p:nvPicPr>
          <p:cNvPr id="645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8" y="1219200"/>
            <a:ext cx="7542212"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itle 1"/>
          <p:cNvSpPr txBox="1">
            <a:spLocks/>
          </p:cNvSpPr>
          <p:nvPr/>
        </p:nvSpPr>
        <p:spPr bwMode="auto">
          <a:xfrm>
            <a:off x="236538" y="5907088"/>
            <a:ext cx="85963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sz="2800" dirty="0">
                <a:solidFill>
                  <a:schemeClr val="tx2"/>
                </a:solidFill>
                <a:cs typeface="Arial" pitchFamily="34" charset="0"/>
              </a:rPr>
              <a:t>Hakim, Joy. </a:t>
            </a:r>
            <a:r>
              <a:rPr lang="en-US" altLang="en-US" sz="2800" i="1" dirty="0">
                <a:solidFill>
                  <a:schemeClr val="tx2"/>
                </a:solidFill>
                <a:cs typeface="Arial" pitchFamily="34" charset="0"/>
              </a:rPr>
              <a:t>A History of US</a:t>
            </a:r>
            <a:r>
              <a:rPr lang="en-US" altLang="en-US" sz="2800" dirty="0">
                <a:solidFill>
                  <a:schemeClr val="tx2"/>
                </a:solidFill>
                <a:cs typeface="Arial" pitchFamily="34" charset="0"/>
              </a:rPr>
              <a:t>. “The Show-Offs”</a:t>
            </a:r>
          </a:p>
        </p:txBody>
      </p:sp>
      <p:sp>
        <p:nvSpPr>
          <p:cNvPr id="5"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59</a:t>
            </a:fld>
            <a:endParaRPr lang="en-US" altLang="en-US" sz="1200" dirty="0" smtClean="0">
              <a:solidFill>
                <a:srgbClr val="898989"/>
              </a:solidFill>
              <a:ea typeface="MS PGothic" pitchFamily="34" charset="-128"/>
            </a:endParaRPr>
          </a:p>
        </p:txBody>
      </p:sp>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229160996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a:spLocks noGrp="1"/>
          </p:cNvSpPr>
          <p:nvPr>
            <p:ph sz="quarter" idx="4294967295"/>
          </p:nvPr>
        </p:nvSpPr>
        <p:spPr bwMode="auto">
          <a:xfrm>
            <a:off x="838199" y="1371600"/>
            <a:ext cx="7613073" cy="4800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marL="0" indent="0">
              <a:lnSpc>
                <a:spcPct val="120000"/>
              </a:lnSpc>
              <a:buNone/>
              <a:defRPr/>
            </a:pPr>
            <a:r>
              <a:rPr lang="en-US" altLang="en-US" sz="2800" b="1" i="1" dirty="0" smtClean="0">
                <a:solidFill>
                  <a:srgbClr val="7030A0"/>
                </a:solidFill>
                <a:latin typeface="Century Schoolbook" pitchFamily="18" charset="0"/>
              </a:rPr>
              <a:t>“The key to a successful curriculum reform is to develop a new culture of teaching and learning that can bring about real changes in school life.”</a:t>
            </a:r>
          </a:p>
          <a:p>
            <a:pPr marL="0" indent="0" algn="r">
              <a:lnSpc>
                <a:spcPct val="120000"/>
              </a:lnSpc>
              <a:buNone/>
              <a:defRPr/>
            </a:pPr>
            <a:r>
              <a:rPr lang="en-US" altLang="en-US" sz="2400" b="1" i="1" dirty="0" smtClean="0">
                <a:solidFill>
                  <a:srgbClr val="7030A0"/>
                </a:solidFill>
                <a:latin typeface="Century Schoolbook" pitchFamily="18" charset="0"/>
              </a:rPr>
              <a:t>Education Commission (2000)</a:t>
            </a:r>
          </a:p>
        </p:txBody>
      </p:sp>
      <p:sp>
        <p:nvSpPr>
          <p:cNvPr id="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The </a:t>
            </a:r>
            <a:r>
              <a:rPr lang="en-US" altLang="en-US" sz="2000" dirty="0">
                <a:solidFill>
                  <a:srgbClr val="92D050"/>
                </a:solidFill>
                <a:latin typeface="Century Gothic" pitchFamily="34" charset="0"/>
              </a:rPr>
              <a:t>Challenge</a:t>
            </a:r>
          </a:p>
        </p:txBody>
      </p:sp>
      <p:sp>
        <p:nvSpPr>
          <p:cNvPr id="10"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pic>
        <p:nvPicPr>
          <p:cNvPr id="2057" name="Picture 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4086225"/>
            <a:ext cx="48006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393413"/>
      </p:ext>
    </p:extLst>
  </p:cSld>
  <p:clrMapOvr>
    <a:masterClrMapping/>
  </p:clrMapOvr>
  <p:transition spd="med" advTm="0">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4375" y="1219200"/>
            <a:ext cx="7931150" cy="471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98438" y="5715000"/>
            <a:ext cx="8596312" cy="874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a:lstStyle>
          <a:p>
            <a:pPr>
              <a:defRPr/>
            </a:pPr>
            <a:r>
              <a:rPr lang="en-US" altLang="en-US" sz="2800" kern="0" dirty="0" smtClean="0">
                <a:latin typeface="Arial" panose="020B0604020202020204" pitchFamily="34" charset="0"/>
                <a:cs typeface="Arial" panose="020B0604020202020204" pitchFamily="34" charset="0"/>
              </a:rPr>
              <a:t>King, Dr. M. L. Letters from Birmingham Jail</a:t>
            </a:r>
          </a:p>
        </p:txBody>
      </p:sp>
      <p:sp>
        <p:nvSpPr>
          <p:cNvPr id="65540"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Text </a:t>
            </a:r>
            <a:r>
              <a:rPr lang="en-US" altLang="en-US" sz="2000" dirty="0">
                <a:solidFill>
                  <a:srgbClr val="92D050"/>
                </a:solidFill>
                <a:latin typeface="Century Gothic" pitchFamily="34" charset="0"/>
              </a:rPr>
              <a:t>Complexity</a:t>
            </a:r>
          </a:p>
        </p:txBody>
      </p:sp>
      <p:sp>
        <p:nvSpPr>
          <p:cNvPr id="5"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60</a:t>
            </a:fld>
            <a:endParaRPr lang="en-US" altLang="en-US" sz="1200" dirty="0" smtClean="0">
              <a:solidFill>
                <a:srgbClr val="898989"/>
              </a:solidFill>
              <a:ea typeface="MS PGothic" pitchFamily="34" charset="-128"/>
            </a:endParaRPr>
          </a:p>
        </p:txBody>
      </p:sp>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4242440364"/>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229600" cy="44942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563" name="Title 1"/>
          <p:cNvSpPr txBox="1">
            <a:spLocks/>
          </p:cNvSpPr>
          <p:nvPr/>
        </p:nvSpPr>
        <p:spPr bwMode="auto">
          <a:xfrm>
            <a:off x="236538" y="5791200"/>
            <a:ext cx="85963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dirty="0">
                <a:solidFill>
                  <a:schemeClr val="tx2"/>
                </a:solidFill>
                <a:cs typeface="Arial" pitchFamily="34" charset="0"/>
              </a:rPr>
              <a:t>“Space Probe.” Astronomy &amp; Space: From the Big Bang to the Big Crunch. </a:t>
            </a:r>
          </a:p>
        </p:txBody>
      </p:sp>
      <p:sp>
        <p:nvSpPr>
          <p:cNvPr id="66564"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Text </a:t>
            </a:r>
            <a:r>
              <a:rPr lang="en-US" altLang="en-US" sz="2000" dirty="0">
                <a:solidFill>
                  <a:srgbClr val="92D050"/>
                </a:solidFill>
                <a:latin typeface="Century Gothic" pitchFamily="34" charset="0"/>
              </a:rPr>
              <a:t>Complexity</a:t>
            </a:r>
          </a:p>
        </p:txBody>
      </p:sp>
      <p:sp>
        <p:nvSpPr>
          <p:cNvPr id="5"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61</a:t>
            </a:fld>
            <a:endParaRPr lang="en-US" altLang="en-US" sz="1200" dirty="0" smtClean="0">
              <a:solidFill>
                <a:srgbClr val="898989"/>
              </a:solidFill>
              <a:ea typeface="MS PGothic" pitchFamily="34" charset="-128"/>
            </a:endParaRPr>
          </a:p>
        </p:txBody>
      </p:sp>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112843144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143" y="1127850"/>
            <a:ext cx="9162143" cy="61111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587"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Implications for </a:t>
            </a:r>
            <a:r>
              <a:rPr lang="en-US" altLang="en-US" sz="2000" dirty="0">
                <a:solidFill>
                  <a:srgbClr val="92D050"/>
                </a:solidFill>
                <a:latin typeface="Century Gothic" pitchFamily="34" charset="0"/>
              </a:rPr>
              <a:t>Instruction</a:t>
            </a:r>
          </a:p>
        </p:txBody>
      </p:sp>
      <p:sp>
        <p:nvSpPr>
          <p:cNvPr id="3" name="Rectangle 2"/>
          <p:cNvSpPr/>
          <p:nvPr/>
        </p:nvSpPr>
        <p:spPr>
          <a:xfrm>
            <a:off x="651704" y="2967335"/>
            <a:ext cx="7840608"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effectLst>
                  <a:outerShdw blurRad="50800" dist="39000" dir="5460000" algn="tl">
                    <a:srgbClr val="000000">
                      <a:alpha val="38000"/>
                    </a:srgbClr>
                  </a:outerShdw>
                </a:effectLst>
              </a:rPr>
              <a:t>Why is text complexity </a:t>
            </a:r>
          </a:p>
          <a:p>
            <a:pPr algn="ctr">
              <a:defRPr/>
            </a:pPr>
            <a:r>
              <a:rPr lang="en-US" sz="5400" b="1" dirty="0">
                <a:ln w="11430"/>
                <a:effectLst>
                  <a:outerShdw blurRad="50800" dist="39000" dir="5460000" algn="tl">
                    <a:srgbClr val="000000">
                      <a:alpha val="38000"/>
                    </a:srgbClr>
                  </a:outerShdw>
                </a:effectLst>
              </a:rPr>
              <a:t>so essential?</a:t>
            </a:r>
          </a:p>
        </p:txBody>
      </p:sp>
      <p:sp>
        <p:nvSpPr>
          <p:cNvPr id="5" name="TextBox 4"/>
          <p:cNvSpPr txBox="1"/>
          <p:nvPr/>
        </p:nvSpPr>
        <p:spPr>
          <a:xfrm>
            <a:off x="152400" y="1295400"/>
            <a:ext cx="2895600" cy="400110"/>
          </a:xfrm>
          <a:prstGeom prst="rect">
            <a:avLst/>
          </a:prstGeom>
          <a:solidFill>
            <a:srgbClr val="92D050"/>
          </a:solidFill>
          <a:ln w="6350">
            <a:solidFill>
              <a:schemeClr val="tx1"/>
            </a:solidFill>
          </a:ln>
          <a:scene3d>
            <a:camera prst="orthographicFront"/>
            <a:lightRig rig="threePt" dir="t"/>
          </a:scene3d>
          <a:sp3d>
            <a:bevelT/>
          </a:sp3d>
        </p:spPr>
        <p:txBody>
          <a:bodyPr>
            <a:spAutoFit/>
          </a:bodyPr>
          <a:lstStyle/>
          <a:p>
            <a:pPr>
              <a:defRPr/>
            </a:pPr>
            <a:r>
              <a:rPr lang="en-US" sz="2000" dirty="0"/>
              <a:t>Workbook </a:t>
            </a:r>
            <a:r>
              <a:rPr lang="en-US" sz="2000" dirty="0" smtClean="0"/>
              <a:t>p</a:t>
            </a:r>
            <a:r>
              <a:rPr lang="en-US" sz="2000" dirty="0"/>
              <a:t>. </a:t>
            </a:r>
            <a:r>
              <a:rPr lang="en-US" sz="2000" dirty="0" smtClean="0"/>
              <a:t>14</a:t>
            </a:r>
            <a:endParaRPr lang="en-US" sz="2000" dirty="0"/>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62</a:t>
            </a:fld>
            <a:endParaRPr lang="en-US" altLang="en-US" sz="1200" dirty="0" smtClean="0">
              <a:solidFill>
                <a:srgbClr val="898989"/>
              </a:solidFill>
              <a:ea typeface="MS PGothic" pitchFamily="34" charset="-128"/>
            </a:endParaRPr>
          </a:p>
        </p:txBody>
      </p:sp>
    </p:spTree>
    <p:extLst>
      <p:ext uri="{BB962C8B-B14F-4D97-AF65-F5344CB8AC3E}">
        <p14:creationId xmlns:p14="http://schemas.microsoft.com/office/powerpoint/2010/main" val="331313661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4"/>
          <p:cNvSpPr txBox="1">
            <a:spLocks noChangeArrowheads="1"/>
          </p:cNvSpPr>
          <p:nvPr/>
        </p:nvSpPr>
        <p:spPr bwMode="auto">
          <a:xfrm>
            <a:off x="4191000" y="228600"/>
            <a:ext cx="472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DDDDDD"/>
                </a:solidFill>
                <a:latin typeface="Century Gothic" pitchFamily="34" charset="0"/>
              </a:rPr>
              <a:t>Online  </a:t>
            </a:r>
            <a:r>
              <a:rPr lang="en-US" altLang="en-US" sz="2000" dirty="0" smtClean="0">
                <a:solidFill>
                  <a:srgbClr val="92D050"/>
                </a:solidFill>
                <a:latin typeface="Century Gothic" pitchFamily="34" charset="0"/>
              </a:rPr>
              <a:t>Readability Tools</a:t>
            </a:r>
            <a:endParaRPr lang="en-US" altLang="en-US" sz="2000" dirty="0">
              <a:solidFill>
                <a:srgbClr val="92D050"/>
              </a:solidFill>
              <a:latin typeface="Century Gothic" pitchFamily="34" charset="0"/>
            </a:endParaRPr>
          </a:p>
        </p:txBody>
      </p:sp>
      <p:sp>
        <p:nvSpPr>
          <p:cNvPr id="5"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63</a:t>
            </a:fld>
            <a:endParaRPr lang="en-US" altLang="en-US" sz="1200" dirty="0" smtClean="0">
              <a:solidFill>
                <a:srgbClr val="898989"/>
              </a:solidFill>
              <a:ea typeface="MS PGothic" pitchFamily="34" charset="-128"/>
            </a:endParaRPr>
          </a:p>
        </p:txBody>
      </p:sp>
      <p:pic>
        <p:nvPicPr>
          <p:cNvPr id="21508" name="Picture 4" descr="http://uxmastery.com/wp-content/uploads/2013/09/readability-tes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01341"/>
            <a:ext cx="6932612" cy="51994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19800" y="1095345"/>
            <a:ext cx="2895600" cy="400110"/>
          </a:xfrm>
          <a:prstGeom prst="rect">
            <a:avLst/>
          </a:prstGeom>
          <a:solidFill>
            <a:srgbClr val="92D050"/>
          </a:solidFill>
          <a:ln w="6350">
            <a:solidFill>
              <a:schemeClr val="tx1"/>
            </a:solidFill>
          </a:ln>
          <a:scene3d>
            <a:camera prst="orthographicFront"/>
            <a:lightRig rig="threePt" dir="t"/>
          </a:scene3d>
          <a:sp3d>
            <a:bevelT/>
          </a:sp3d>
        </p:spPr>
        <p:txBody>
          <a:bodyPr>
            <a:spAutoFit/>
          </a:bodyPr>
          <a:lstStyle/>
          <a:p>
            <a:pPr>
              <a:defRPr/>
            </a:pPr>
            <a:r>
              <a:rPr lang="en-US" sz="2000" dirty="0"/>
              <a:t>Workbook </a:t>
            </a:r>
            <a:r>
              <a:rPr lang="en-US" sz="2000" dirty="0" smtClean="0"/>
              <a:t>p</a:t>
            </a:r>
            <a:r>
              <a:rPr lang="en-US" sz="2000" dirty="0"/>
              <a:t>. </a:t>
            </a:r>
            <a:r>
              <a:rPr lang="en-US" sz="2000" dirty="0" smtClean="0"/>
              <a:t>15</a:t>
            </a:r>
            <a:endParaRPr lang="en-US" sz="2000" dirty="0"/>
          </a:p>
        </p:txBody>
      </p:sp>
      <p:sp>
        <p:nvSpPr>
          <p:cNvPr id="7"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3211407222"/>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b="1" dirty="0" smtClean="0">
                <a:solidFill>
                  <a:srgbClr val="7030A0"/>
                </a:solidFill>
                <a:latin typeface="Arial" pitchFamily="34" charset="0"/>
                <a:cs typeface="Arial" pitchFamily="34" charset="0"/>
              </a:rPr>
              <a:t>Shift 2 – Evidence:</a:t>
            </a:r>
            <a:r>
              <a:rPr lang="en-US" altLang="en-US" dirty="0" smtClean="0">
                <a:latin typeface="Arial" pitchFamily="34" charset="0"/>
                <a:cs typeface="Arial" pitchFamily="34" charset="0"/>
              </a:rPr>
              <a:t> Reading, writing, and speaking grounded in evidence from text, both literary and informational </a:t>
            </a:r>
          </a:p>
          <a:p>
            <a:pPr lvl="1">
              <a:buFont typeface="Arial" pitchFamily="34" charset="0"/>
              <a:buChar char="•"/>
            </a:pPr>
            <a:r>
              <a:rPr lang="en-US" altLang="en-US" dirty="0" smtClean="0">
                <a:latin typeface="Arial" pitchFamily="34" charset="0"/>
                <a:cs typeface="Arial" pitchFamily="34" charset="0"/>
              </a:rPr>
              <a:t>Priority placed on textual evidence based on national assessment data </a:t>
            </a:r>
          </a:p>
          <a:p>
            <a:pPr lvl="1">
              <a:buFont typeface="Arial" pitchFamily="34" charset="0"/>
              <a:buChar char="•"/>
            </a:pPr>
            <a:r>
              <a:rPr lang="en-US" altLang="en-US" dirty="0" smtClean="0">
                <a:latin typeface="Arial" pitchFamily="34" charset="0"/>
                <a:cs typeface="Arial" pitchFamily="34" charset="0"/>
              </a:rPr>
              <a:t>Focus is on students’ ability to cite evidence from text in order to present</a:t>
            </a:r>
          </a:p>
          <a:p>
            <a:pPr lvl="2"/>
            <a:r>
              <a:rPr lang="en-US" altLang="en-US" dirty="0" smtClean="0">
                <a:latin typeface="Arial" pitchFamily="34" charset="0"/>
                <a:cs typeface="Arial" pitchFamily="34" charset="0"/>
              </a:rPr>
              <a:t>Careful analyses</a:t>
            </a:r>
          </a:p>
          <a:p>
            <a:pPr lvl="2"/>
            <a:r>
              <a:rPr lang="en-US" altLang="en-US" dirty="0" smtClean="0">
                <a:latin typeface="Arial" pitchFamily="34" charset="0"/>
                <a:cs typeface="Arial" pitchFamily="34" charset="0"/>
              </a:rPr>
              <a:t>Well-defended claims</a:t>
            </a:r>
          </a:p>
          <a:p>
            <a:pPr lvl="2"/>
            <a:r>
              <a:rPr lang="en-US" altLang="en-US" dirty="0" smtClean="0">
                <a:latin typeface="Arial" pitchFamily="34" charset="0"/>
                <a:cs typeface="Arial" pitchFamily="34" charset="0"/>
              </a:rPr>
              <a:t>Clear information</a:t>
            </a:r>
          </a:p>
        </p:txBody>
      </p:sp>
      <p:sp>
        <p:nvSpPr>
          <p:cNvPr id="6861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92D050"/>
                </a:solidFill>
                <a:latin typeface="Century Gothic" pitchFamily="34" charset="0"/>
              </a:rPr>
              <a:t>Evidence</a:t>
            </a:r>
          </a:p>
        </p:txBody>
      </p:sp>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64</a:t>
            </a:fld>
            <a:endParaRPr lang="en-US" altLang="en-US" sz="1200" dirty="0" smtClean="0">
              <a:solidFill>
                <a:srgbClr val="898989"/>
              </a:solidFill>
              <a:ea typeface="MS PGothic" pitchFamily="34" charset="-128"/>
            </a:endParaRPr>
          </a:p>
        </p:txBody>
      </p:sp>
      <p:sp>
        <p:nvSpPr>
          <p:cNvPr id="5"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3554235507"/>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Text-Dependent Questions</a:t>
            </a:r>
            <a:endParaRPr lang="en-US" altLang="en-US" sz="2000" dirty="0">
              <a:solidFill>
                <a:srgbClr val="92D050"/>
              </a:solidFill>
              <a:latin typeface="Century Gothic" pitchFamily="34" charset="0"/>
            </a:endParaRPr>
          </a:p>
        </p:txBody>
      </p:sp>
      <p:sp>
        <p:nvSpPr>
          <p:cNvPr id="86020" name="Content Placeholder 1"/>
          <p:cNvSpPr>
            <a:spLocks noGrp="1"/>
          </p:cNvSpPr>
          <p:nvPr>
            <p:ph idx="1"/>
          </p:nvPr>
        </p:nvSpPr>
        <p:spPr bwMode="auto">
          <a:xfrm>
            <a:off x="381000" y="12192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lnSpc>
                <a:spcPct val="120000"/>
              </a:lnSpc>
              <a:buFontTx/>
              <a:buNone/>
            </a:pPr>
            <a:r>
              <a:rPr lang="en-US" altLang="en-US" b="1" dirty="0" smtClean="0">
                <a:latin typeface="Arial" pitchFamily="34" charset="0"/>
                <a:cs typeface="Arial" pitchFamily="34" charset="0"/>
              </a:rPr>
              <a:t>Text-Dependent Questions</a:t>
            </a:r>
            <a:endParaRPr lang="en-US" altLang="en-US" sz="2800" dirty="0" smtClean="0">
              <a:latin typeface="Arial" pitchFamily="34" charset="0"/>
              <a:cs typeface="Arial" pitchFamily="34" charset="0"/>
            </a:endParaRPr>
          </a:p>
          <a:p>
            <a:pPr marL="0" indent="0">
              <a:lnSpc>
                <a:spcPct val="120000"/>
              </a:lnSpc>
              <a:buFontTx/>
              <a:buNone/>
            </a:pPr>
            <a:endParaRPr lang="en-US" altLang="en-US" sz="2800" dirty="0" smtClean="0">
              <a:latin typeface="Arial" pitchFamily="34" charset="0"/>
              <a:cs typeface="Arial" pitchFamily="34" charset="0"/>
            </a:endParaRPr>
          </a:p>
        </p:txBody>
      </p:sp>
      <p:sp>
        <p:nvSpPr>
          <p:cNvPr id="5"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65</a:t>
            </a:fld>
            <a:endParaRPr lang="en-US" altLang="en-US" sz="1200" dirty="0" smtClean="0">
              <a:solidFill>
                <a:srgbClr val="898989"/>
              </a:solidFill>
              <a:ea typeface="MS PGothic" pitchFamily="34" charset="-128"/>
            </a:endParaRPr>
          </a:p>
        </p:txBody>
      </p:sp>
      <p:graphicFrame>
        <p:nvGraphicFramePr>
          <p:cNvPr id="4" name="Diagram 3"/>
          <p:cNvGraphicFramePr/>
          <p:nvPr>
            <p:extLst>
              <p:ext uri="{D42A27DB-BD31-4B8C-83A1-F6EECF244321}">
                <p14:modId xmlns:p14="http://schemas.microsoft.com/office/powerpoint/2010/main" val="1107761943"/>
              </p:ext>
            </p:extLst>
          </p:nvPr>
        </p:nvGraphicFramePr>
        <p:xfrm>
          <a:off x="457200" y="1905000"/>
          <a:ext cx="822880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3004317174"/>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Placeholder 3"/>
          <p:cNvSpPr>
            <a:spLocks noGrp="1"/>
          </p:cNvSpPr>
          <p:nvPr>
            <p:ph type="body" idx="1"/>
          </p:nvPr>
        </p:nvSpPr>
        <p:spPr bwMode="auto">
          <a:xfrm>
            <a:off x="457200" y="1371600"/>
            <a:ext cx="8077200"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US" altLang="en-US" sz="3200" dirty="0" smtClean="0">
                <a:latin typeface="Arial" pitchFamily="34" charset="0"/>
                <a:cs typeface="Arial" pitchFamily="34" charset="0"/>
              </a:rPr>
              <a:t>Answering Text-Dependent Questions</a:t>
            </a:r>
          </a:p>
        </p:txBody>
      </p:sp>
      <p:sp>
        <p:nvSpPr>
          <p:cNvPr id="71683" name="Content Placeholder 5"/>
          <p:cNvSpPr>
            <a:spLocks noGrp="1"/>
          </p:cNvSpPr>
          <p:nvPr>
            <p:ph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60375" lvl="1" indent="-457200">
              <a:spcAft>
                <a:spcPts val="600"/>
              </a:spcAft>
              <a:buClr>
                <a:srgbClr val="2C7C9F"/>
              </a:buClr>
              <a:buFont typeface="Times" pitchFamily="18" charset="0"/>
              <a:buAutoNum type="arabicPeriod"/>
            </a:pPr>
            <a:r>
              <a:rPr lang="en-US" altLang="en-US" sz="2400" dirty="0" smtClean="0">
                <a:latin typeface="Arial" pitchFamily="34" charset="0"/>
                <a:cs typeface="Arial" pitchFamily="34" charset="0"/>
              </a:rPr>
              <a:t>Have you ever been to a funeral? Compare your experience to that at Gettysburg.</a:t>
            </a:r>
          </a:p>
          <a:p>
            <a:pPr marL="460375" lvl="1" indent="-457200">
              <a:spcAft>
                <a:spcPts val="600"/>
              </a:spcAft>
              <a:buClr>
                <a:srgbClr val="2C7C9F"/>
              </a:buClr>
              <a:buFont typeface="Times" pitchFamily="18" charset="0"/>
              <a:buAutoNum type="arabicPeriod"/>
            </a:pPr>
            <a:r>
              <a:rPr lang="en-US" altLang="en-US" sz="2400" dirty="0" smtClean="0">
                <a:latin typeface="Arial" pitchFamily="34" charset="0"/>
                <a:cs typeface="Arial" pitchFamily="34" charset="0"/>
              </a:rPr>
              <a:t>Lincoln says that the nation is dedicated to the proposition that “all men are created equal.” Why is equality an important value to promote?</a:t>
            </a:r>
          </a:p>
          <a:p>
            <a:pPr marL="0" indent="0">
              <a:buFontTx/>
              <a:buNone/>
            </a:pPr>
            <a:endParaRPr lang="en-US" altLang="en-US" dirty="0" smtClean="0">
              <a:latin typeface="Arial" pitchFamily="34" charset="0"/>
              <a:cs typeface="Arial" pitchFamily="34" charset="0"/>
            </a:endParaRPr>
          </a:p>
        </p:txBody>
      </p:sp>
      <p:sp>
        <p:nvSpPr>
          <p:cNvPr id="71684"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92D050"/>
                </a:solidFill>
                <a:latin typeface="Century Gothic" pitchFamily="34" charset="0"/>
              </a:rPr>
              <a:t>Evidence</a:t>
            </a:r>
          </a:p>
        </p:txBody>
      </p:sp>
      <p:sp>
        <p:nvSpPr>
          <p:cNvPr id="71685" name="Text Placeholder 3"/>
          <p:cNvSpPr>
            <a:spLocks noGrp="1"/>
          </p:cNvSpPr>
          <p:nvPr>
            <p:ph type="body" idx="1"/>
          </p:nvPr>
        </p:nvSpPr>
        <p:spPr bwMode="auto">
          <a:xfrm>
            <a:off x="457200" y="5715000"/>
            <a:ext cx="3886200"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US" altLang="en-US" sz="2200" dirty="0" smtClean="0">
                <a:latin typeface="Arial" panose="020B0604020202020204" pitchFamily="34" charset="0"/>
                <a:cs typeface="Arial" panose="020B0604020202020204" pitchFamily="34" charset="0"/>
              </a:rPr>
              <a:t>Would you need to read the Gettysburg Address to answer these questions?</a:t>
            </a:r>
          </a:p>
        </p:txBody>
      </p:sp>
      <p:pic>
        <p:nvPicPr>
          <p:cNvPr id="71686" name="Picture 4" descr="http://www.biography.com/imported/images/Biography/Images/Profiles/L/Abraham-Lincoln-9382540-2-4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209800"/>
            <a:ext cx="2887662"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66</a:t>
            </a:fld>
            <a:endParaRPr lang="en-US" altLang="en-US" sz="1200" dirty="0" smtClean="0">
              <a:solidFill>
                <a:srgbClr val="898989"/>
              </a:solidFill>
              <a:ea typeface="MS PGothic" pitchFamily="34" charset="-128"/>
            </a:endParaRPr>
          </a:p>
        </p:txBody>
      </p:sp>
      <p:sp>
        <p:nvSpPr>
          <p:cNvPr id="9"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2046303425"/>
      </p:ext>
    </p:extLst>
  </p:cSld>
  <p:clrMapOvr>
    <a:masterClrMapping/>
  </p:clrMapOvr>
  <p:transition spd="med">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Placeholder 3"/>
          <p:cNvSpPr>
            <a:spLocks noGrp="1"/>
          </p:cNvSpPr>
          <p:nvPr>
            <p:ph type="body" idx="1"/>
          </p:nvPr>
        </p:nvSpPr>
        <p:spPr bwMode="auto">
          <a:xfrm>
            <a:off x="457200" y="1371600"/>
            <a:ext cx="8077200"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US" altLang="en-US" sz="3200" dirty="0" smtClean="0">
                <a:latin typeface="Arial" pitchFamily="34" charset="0"/>
                <a:cs typeface="Arial" pitchFamily="34" charset="0"/>
              </a:rPr>
              <a:t>Answering Text-Dependent Questions</a:t>
            </a:r>
          </a:p>
        </p:txBody>
      </p:sp>
      <p:sp>
        <p:nvSpPr>
          <p:cNvPr id="72707" name="Content Placeholder 5"/>
          <p:cNvSpPr>
            <a:spLocks noGrp="1"/>
          </p:cNvSpPr>
          <p:nvPr>
            <p:ph sz="quarter" idx="4"/>
          </p:nvPr>
        </p:nvSpPr>
        <p:spPr bwMode="auto">
          <a:xfrm>
            <a:off x="4038600" y="2174875"/>
            <a:ext cx="4648200" cy="395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60375" lvl="1" indent="-457200">
              <a:spcAft>
                <a:spcPts val="600"/>
              </a:spcAft>
              <a:buClr>
                <a:srgbClr val="2C7C9F"/>
              </a:buClr>
              <a:buFont typeface="Times" pitchFamily="18" charset="0"/>
              <a:buAutoNum type="arabicPeriod"/>
            </a:pPr>
            <a:r>
              <a:rPr lang="en-US" altLang="en-US" sz="2200" dirty="0" smtClean="0">
                <a:latin typeface="Arial" panose="020B0604020202020204" pitchFamily="34" charset="0"/>
                <a:ea typeface="Century Gothic" pitchFamily="34" charset="0"/>
                <a:cs typeface="Arial" panose="020B0604020202020204" pitchFamily="34" charset="0"/>
              </a:rPr>
              <a:t>Did Lincoln think that the North was going to “pass the test” that the civil war posed? </a:t>
            </a:r>
          </a:p>
          <a:p>
            <a:pPr marL="460375" lvl="1" indent="-457200">
              <a:spcAft>
                <a:spcPts val="600"/>
              </a:spcAft>
              <a:buClr>
                <a:srgbClr val="2C7C9F"/>
              </a:buClr>
              <a:buFont typeface="Times" pitchFamily="18" charset="0"/>
              <a:buAutoNum type="arabicPeriod"/>
            </a:pPr>
            <a:r>
              <a:rPr lang="en-US" altLang="en-US" sz="2200" dirty="0" smtClean="0">
                <a:latin typeface="Arial" panose="020B0604020202020204" pitchFamily="34" charset="0"/>
                <a:ea typeface="Century Gothic" pitchFamily="34" charset="0"/>
                <a:cs typeface="Arial" panose="020B0604020202020204" pitchFamily="34" charset="0"/>
              </a:rPr>
              <a:t>Why did Lincoln give this speech? Why does Lincoln shift the focus of his speech from what he says is the purpose at the end of the second paragraph?</a:t>
            </a:r>
          </a:p>
          <a:p>
            <a:pPr marL="460375" lvl="1" indent="-457200">
              <a:spcAft>
                <a:spcPts val="600"/>
              </a:spcAft>
              <a:buClr>
                <a:srgbClr val="2C7C9F"/>
              </a:buClr>
              <a:buFont typeface="Times" pitchFamily="18" charset="0"/>
              <a:buAutoNum type="arabicPeriod"/>
            </a:pPr>
            <a:r>
              <a:rPr lang="en-US" altLang="en-US" sz="2200" dirty="0" smtClean="0">
                <a:latin typeface="Arial" panose="020B0604020202020204" pitchFamily="34" charset="0"/>
                <a:ea typeface="Century Gothic" pitchFamily="34" charset="0"/>
                <a:cs typeface="Arial" panose="020B0604020202020204" pitchFamily="34" charset="0"/>
              </a:rPr>
              <a:t>Explain the logical progression of Lincoln’s argument.</a:t>
            </a:r>
          </a:p>
          <a:p>
            <a:pPr marL="0" indent="0">
              <a:buFontTx/>
              <a:buNone/>
            </a:pPr>
            <a:endParaRPr lang="en-US" altLang="en-US" sz="2000" dirty="0" smtClean="0">
              <a:latin typeface="Arial" pitchFamily="34" charset="0"/>
              <a:cs typeface="Arial" pitchFamily="34" charset="0"/>
            </a:endParaRPr>
          </a:p>
        </p:txBody>
      </p:sp>
      <p:sp>
        <p:nvSpPr>
          <p:cNvPr id="72708"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92D050"/>
                </a:solidFill>
                <a:latin typeface="Century Gothic" pitchFamily="34" charset="0"/>
              </a:rPr>
              <a:t>Evidence</a:t>
            </a:r>
          </a:p>
        </p:txBody>
      </p:sp>
      <p:sp>
        <p:nvSpPr>
          <p:cNvPr id="72709" name="Text Placeholder 3"/>
          <p:cNvSpPr>
            <a:spLocks noGrp="1"/>
          </p:cNvSpPr>
          <p:nvPr>
            <p:ph type="body" idx="1"/>
          </p:nvPr>
        </p:nvSpPr>
        <p:spPr bwMode="auto">
          <a:xfrm>
            <a:off x="349250" y="5410200"/>
            <a:ext cx="3886200"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US" altLang="en-US" sz="2200" dirty="0" smtClean="0">
                <a:latin typeface="Arial" panose="020B0604020202020204" pitchFamily="34" charset="0"/>
                <a:cs typeface="Arial" panose="020B0604020202020204" pitchFamily="34" charset="0"/>
              </a:rPr>
              <a:t>How about these questions?</a:t>
            </a:r>
          </a:p>
        </p:txBody>
      </p:sp>
      <p:pic>
        <p:nvPicPr>
          <p:cNvPr id="72710" name="Picture 4" descr="http://www.biography.com/imported/images/Biography/Images/Profiles/L/Abraham-Lincoln-9382540-2-4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209800"/>
            <a:ext cx="2887662"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67</a:t>
            </a:fld>
            <a:endParaRPr lang="en-US" altLang="en-US" sz="1200" dirty="0" smtClean="0">
              <a:solidFill>
                <a:srgbClr val="898989"/>
              </a:solidFill>
              <a:ea typeface="MS PGothic" pitchFamily="34" charset="-128"/>
            </a:endParaRPr>
          </a:p>
        </p:txBody>
      </p:sp>
      <p:sp>
        <p:nvSpPr>
          <p:cNvPr id="9"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3567933205"/>
      </p:ext>
    </p:extLst>
  </p:cSld>
  <p:clrMapOvr>
    <a:masterClrMapping/>
  </p:clrMapOvr>
  <p:transition spd="med">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4343400" y="228600"/>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Progression of </a:t>
            </a:r>
            <a:r>
              <a:rPr lang="en-US" altLang="en-US" sz="2000" dirty="0">
                <a:solidFill>
                  <a:srgbClr val="92D050"/>
                </a:solidFill>
                <a:latin typeface="Century Gothic" pitchFamily="34" charset="0"/>
              </a:rPr>
              <a:t>Text-Dependent Questions</a:t>
            </a:r>
          </a:p>
        </p:txBody>
      </p:sp>
      <p:grpSp>
        <p:nvGrpSpPr>
          <p:cNvPr id="73731" name="Group 13"/>
          <p:cNvGrpSpPr>
            <a:grpSpLocks/>
          </p:cNvGrpSpPr>
          <p:nvPr/>
        </p:nvGrpSpPr>
        <p:grpSpPr bwMode="auto">
          <a:xfrm>
            <a:off x="527050" y="1657350"/>
            <a:ext cx="7862888" cy="4710113"/>
            <a:chOff x="823864" y="1657167"/>
            <a:chExt cx="7862936" cy="4710035"/>
          </a:xfrm>
        </p:grpSpPr>
        <p:graphicFrame>
          <p:nvGraphicFramePr>
            <p:cNvPr id="5" name="Diagram 4"/>
            <p:cNvGraphicFramePr/>
            <p:nvPr/>
          </p:nvGraphicFramePr>
          <p:xfrm>
            <a:off x="2137558" y="1880595"/>
            <a:ext cx="6549242" cy="4342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Up Arrow 5"/>
            <p:cNvSpPr/>
            <p:nvPr/>
          </p:nvSpPr>
          <p:spPr>
            <a:xfrm>
              <a:off x="2493924" y="2119122"/>
              <a:ext cx="331790" cy="3787712"/>
            </a:xfrm>
            <a:prstGeom prst="up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3734" name="TextBox 10"/>
            <p:cNvSpPr txBox="1">
              <a:spLocks noChangeArrowheads="1"/>
            </p:cNvSpPr>
            <p:nvPr/>
          </p:nvSpPr>
          <p:spPr bwMode="auto">
            <a:xfrm>
              <a:off x="2161080" y="1657167"/>
              <a:ext cx="1282988" cy="4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2200" dirty="0"/>
                <a:t>Whole</a:t>
              </a:r>
            </a:p>
          </p:txBody>
        </p:sp>
        <p:sp>
          <p:nvSpPr>
            <p:cNvPr id="73735" name="TextBox 11"/>
            <p:cNvSpPr txBox="1">
              <a:spLocks noChangeArrowheads="1"/>
            </p:cNvSpPr>
            <p:nvPr/>
          </p:nvSpPr>
          <p:spPr bwMode="auto">
            <a:xfrm>
              <a:off x="2191325" y="5936266"/>
              <a:ext cx="938151" cy="4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2200" dirty="0"/>
                <a:t>Part</a:t>
              </a:r>
            </a:p>
          </p:txBody>
        </p:sp>
        <p:sp>
          <p:nvSpPr>
            <p:cNvPr id="73736" name="TextBox 12"/>
            <p:cNvSpPr txBox="1">
              <a:spLocks noChangeArrowheads="1"/>
            </p:cNvSpPr>
            <p:nvPr/>
          </p:nvSpPr>
          <p:spPr bwMode="auto">
            <a:xfrm>
              <a:off x="823864" y="2490016"/>
              <a:ext cx="1543790" cy="297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200000"/>
                </a:lnSpc>
              </a:pPr>
              <a:r>
                <a:rPr lang="en-US" altLang="en-US" sz="1600" i="1" dirty="0"/>
                <a:t>Across texts</a:t>
              </a:r>
            </a:p>
            <a:p>
              <a:pPr>
                <a:lnSpc>
                  <a:spcPct val="200000"/>
                </a:lnSpc>
              </a:pPr>
              <a:r>
                <a:rPr lang="en-US" altLang="en-US" sz="1600" i="1" dirty="0"/>
                <a:t>Entire texts</a:t>
              </a:r>
            </a:p>
            <a:p>
              <a:pPr>
                <a:lnSpc>
                  <a:spcPct val="200000"/>
                </a:lnSpc>
              </a:pPr>
              <a:r>
                <a:rPr lang="en-US" altLang="en-US" sz="1600" i="1" dirty="0"/>
                <a:t>Segments</a:t>
              </a:r>
            </a:p>
            <a:p>
              <a:pPr>
                <a:lnSpc>
                  <a:spcPct val="200000"/>
                </a:lnSpc>
              </a:pPr>
              <a:r>
                <a:rPr lang="en-US" altLang="en-US" sz="1600" i="1" dirty="0"/>
                <a:t>Paragraph</a:t>
              </a:r>
            </a:p>
            <a:p>
              <a:pPr>
                <a:lnSpc>
                  <a:spcPct val="200000"/>
                </a:lnSpc>
              </a:pPr>
              <a:r>
                <a:rPr lang="en-US" altLang="en-US" sz="1600" i="1" dirty="0"/>
                <a:t>Sentence</a:t>
              </a:r>
            </a:p>
            <a:p>
              <a:pPr>
                <a:lnSpc>
                  <a:spcPct val="200000"/>
                </a:lnSpc>
              </a:pPr>
              <a:r>
                <a:rPr lang="en-US" altLang="en-US" sz="1600" i="1" dirty="0"/>
                <a:t>Word</a:t>
              </a:r>
            </a:p>
          </p:txBody>
        </p:sp>
      </p:grpSp>
      <p:sp>
        <p:nvSpPr>
          <p:cNvPr id="9"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68</a:t>
            </a:fld>
            <a:endParaRPr lang="en-US" altLang="en-US" sz="1200" dirty="0" smtClean="0">
              <a:solidFill>
                <a:srgbClr val="898989"/>
              </a:solidFill>
              <a:ea typeface="MS PGothic" pitchFamily="34" charset="-128"/>
            </a:endParaRPr>
          </a:p>
        </p:txBody>
      </p:sp>
      <p:sp>
        <p:nvSpPr>
          <p:cNvPr id="10" name="TextBox 9"/>
          <p:cNvSpPr txBox="1"/>
          <p:nvPr/>
        </p:nvSpPr>
        <p:spPr>
          <a:xfrm>
            <a:off x="5638800" y="1095345"/>
            <a:ext cx="2895600" cy="400110"/>
          </a:xfrm>
          <a:prstGeom prst="rect">
            <a:avLst/>
          </a:prstGeom>
          <a:solidFill>
            <a:srgbClr val="92D050"/>
          </a:solidFill>
          <a:ln w="6350">
            <a:solidFill>
              <a:schemeClr val="tx1"/>
            </a:solidFill>
          </a:ln>
          <a:scene3d>
            <a:camera prst="orthographicFront"/>
            <a:lightRig rig="threePt" dir="t"/>
          </a:scene3d>
          <a:sp3d>
            <a:bevelT/>
          </a:sp3d>
        </p:spPr>
        <p:txBody>
          <a:bodyPr>
            <a:spAutoFit/>
          </a:bodyPr>
          <a:lstStyle/>
          <a:p>
            <a:pPr>
              <a:defRPr/>
            </a:pPr>
            <a:r>
              <a:rPr lang="en-US" sz="2000" dirty="0"/>
              <a:t>Workbook </a:t>
            </a:r>
            <a:r>
              <a:rPr lang="en-US" sz="2000" dirty="0" smtClean="0"/>
              <a:t>p. 18</a:t>
            </a:r>
            <a:endParaRPr lang="en-US" sz="2000" dirty="0"/>
          </a:p>
        </p:txBody>
      </p:sp>
      <p:sp>
        <p:nvSpPr>
          <p:cNvPr id="11"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2549809119"/>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92D050"/>
                </a:solidFill>
                <a:latin typeface="Century Gothic" pitchFamily="34" charset="0"/>
              </a:rPr>
              <a:t>Question Types</a:t>
            </a:r>
          </a:p>
        </p:txBody>
      </p:sp>
      <p:sp>
        <p:nvSpPr>
          <p:cNvPr id="74755" name="Content Placeholder 1"/>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defRPr/>
            </a:pPr>
            <a:r>
              <a:rPr lang="en-US" altLang="en-US" sz="2400" b="1" dirty="0" smtClean="0">
                <a:solidFill>
                  <a:srgbClr val="7030A0"/>
                </a:solidFill>
                <a:latin typeface="Arial" panose="020B0604020202020204" pitchFamily="34" charset="0"/>
                <a:cs typeface="Arial" pitchFamily="34" charset="0"/>
              </a:rPr>
              <a:t>Type I: Find it                                                                             </a:t>
            </a:r>
            <a:r>
              <a:rPr lang="en-US" altLang="en-US" sz="2400" dirty="0" smtClean="0">
                <a:latin typeface="Arial" panose="020B0604020202020204" pitchFamily="34" charset="0"/>
                <a:cs typeface="Arial" pitchFamily="34" charset="0"/>
              </a:rPr>
              <a:t>(Most literal – requires reader to find explicitly stated facts and details in text.)</a:t>
            </a:r>
          </a:p>
          <a:p>
            <a:pPr>
              <a:lnSpc>
                <a:spcPct val="120000"/>
              </a:lnSpc>
              <a:defRPr/>
            </a:pPr>
            <a:endParaRPr lang="en-US" altLang="en-US" sz="2400" dirty="0">
              <a:latin typeface="Arial" pitchFamily="34" charset="0"/>
              <a:cs typeface="Arial" pitchFamily="34" charset="0"/>
            </a:endParaRPr>
          </a:p>
          <a:p>
            <a:pPr>
              <a:defRPr/>
            </a:pPr>
            <a:r>
              <a:rPr lang="en-US" altLang="en-US" sz="2400" b="1" dirty="0" smtClean="0">
                <a:solidFill>
                  <a:srgbClr val="7030A0"/>
                </a:solidFill>
                <a:latin typeface="Arial" panose="020B0604020202020204" pitchFamily="34" charset="0"/>
                <a:cs typeface="Arial" panose="020B0604020202020204" pitchFamily="34" charset="0"/>
              </a:rPr>
              <a:t>Type II: Look Closer                                                                   </a:t>
            </a:r>
            <a:r>
              <a:rPr lang="en-US" altLang="en-US" sz="2400" dirty="0" smtClean="0">
                <a:latin typeface="Arial" panose="020B0604020202020204" pitchFamily="34" charset="0"/>
                <a:cs typeface="Arial" panose="020B0604020202020204" pitchFamily="34" charset="0"/>
              </a:rPr>
              <a:t>(Literal, but requires searching in more than one place.</a:t>
            </a:r>
          </a:p>
          <a:p>
            <a:pPr marL="0" indent="0">
              <a:buNone/>
              <a:defRPr/>
            </a:pPr>
            <a:endParaRPr lang="en-US" altLang="en-US" sz="2400" dirty="0" smtClean="0">
              <a:solidFill>
                <a:srgbClr val="7030A0"/>
              </a:solidFill>
              <a:latin typeface="Arial" panose="020B0604020202020204" pitchFamily="34" charset="0"/>
              <a:cs typeface="Arial" panose="020B0604020202020204" pitchFamily="34" charset="0"/>
            </a:endParaRPr>
          </a:p>
          <a:p>
            <a:pPr>
              <a:defRPr/>
            </a:pPr>
            <a:r>
              <a:rPr lang="en-US" altLang="en-US" sz="2400" b="1" dirty="0" smtClean="0">
                <a:solidFill>
                  <a:srgbClr val="7030A0"/>
                </a:solidFill>
                <a:latin typeface="Arial" panose="020B0604020202020204" pitchFamily="34" charset="0"/>
                <a:cs typeface="Arial" panose="020B0604020202020204" pitchFamily="34" charset="0"/>
              </a:rPr>
              <a:t>Type III: Prove It                                                        </a:t>
            </a:r>
            <a:r>
              <a:rPr lang="en-US" altLang="en-US" sz="2400" dirty="0" smtClean="0">
                <a:latin typeface="Arial" panose="020B0604020202020204" pitchFamily="34" charset="0"/>
                <a:cs typeface="Arial" panose="020B0604020202020204" pitchFamily="34" charset="0"/>
              </a:rPr>
              <a:t>(Inferential/critical thinking/problem solving – readers search for clues/evidence to support their answers.)</a:t>
            </a:r>
          </a:p>
          <a:p>
            <a:pPr marL="0" indent="0">
              <a:buFontTx/>
              <a:buNone/>
              <a:defRPr/>
            </a:pPr>
            <a:endParaRPr lang="en-US" altLang="en-US" sz="2400" dirty="0" smtClean="0"/>
          </a:p>
          <a:p>
            <a:pPr marL="0" indent="0">
              <a:lnSpc>
                <a:spcPct val="120000"/>
              </a:lnSpc>
              <a:buFontTx/>
              <a:buNone/>
              <a:defRPr/>
            </a:pPr>
            <a:endParaRPr lang="en-US" altLang="en-US" sz="2400" dirty="0" smtClean="0">
              <a:latin typeface="Arial" pitchFamily="34" charset="0"/>
              <a:cs typeface="Arial" pitchFamily="34" charset="0"/>
            </a:endParaRPr>
          </a:p>
        </p:txBody>
      </p:sp>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69</a:t>
            </a:fld>
            <a:endParaRPr lang="en-US" altLang="en-US" sz="1200" dirty="0" smtClean="0">
              <a:solidFill>
                <a:srgbClr val="898989"/>
              </a:solidFill>
              <a:ea typeface="MS PGothic" pitchFamily="34" charset="-128"/>
            </a:endParaRPr>
          </a:p>
        </p:txBody>
      </p:sp>
      <p:sp>
        <p:nvSpPr>
          <p:cNvPr id="5"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365141957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The </a:t>
            </a:r>
            <a:r>
              <a:rPr lang="en-US" altLang="en-US" sz="2000" dirty="0" smtClean="0">
                <a:solidFill>
                  <a:srgbClr val="92D050"/>
                </a:solidFill>
                <a:latin typeface="Century Gothic" pitchFamily="34" charset="0"/>
              </a:rPr>
              <a:t>Answer</a:t>
            </a:r>
            <a:endParaRPr lang="en-US" altLang="en-US" sz="2000" dirty="0">
              <a:solidFill>
                <a:srgbClr val="92D050"/>
              </a:solidFill>
              <a:latin typeface="Century Gothic" pitchFamily="34" charset="0"/>
            </a:endParaRPr>
          </a:p>
        </p:txBody>
      </p:sp>
      <p:sp>
        <p:nvSpPr>
          <p:cNvPr id="5" name="Content Placeholder 1"/>
          <p:cNvSpPr>
            <a:spLocks noGrp="1"/>
          </p:cNvSpPr>
          <p:nvPr>
            <p:ph sz="quarter" idx="4294967295"/>
          </p:nvPr>
        </p:nvSpPr>
        <p:spPr bwMode="auto">
          <a:xfrm>
            <a:off x="609600" y="1600200"/>
            <a:ext cx="5145087" cy="3660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0" indent="0">
              <a:buNone/>
              <a:defRPr/>
            </a:pPr>
            <a:r>
              <a:rPr lang="en-US" altLang="en-US" sz="2400" b="1" i="1" dirty="0" smtClean="0">
                <a:latin typeface="Century Schoolbook" pitchFamily="18" charset="0"/>
              </a:rPr>
              <a:t>“The most promising strategy for sustained, substantive school improvement is developing the ability of school personnel to function as professional learning communities.”</a:t>
            </a:r>
            <a:br>
              <a:rPr lang="en-US" altLang="en-US" sz="2400" b="1" i="1" dirty="0" smtClean="0">
                <a:latin typeface="Century Schoolbook" pitchFamily="18" charset="0"/>
              </a:rPr>
            </a:br>
            <a:endParaRPr lang="en-US" altLang="en-US" sz="2400" b="1" i="1" dirty="0" smtClean="0">
              <a:latin typeface="Century Schoolbook" pitchFamily="18" charset="0"/>
            </a:endParaRPr>
          </a:p>
          <a:p>
            <a:pPr marL="0" indent="0">
              <a:buNone/>
              <a:defRPr/>
            </a:pPr>
            <a:r>
              <a:rPr lang="en-US" altLang="en-US" sz="2400" b="1" i="1" dirty="0" smtClean="0">
                <a:latin typeface="Century Schoolbook" pitchFamily="18" charset="0"/>
              </a:rPr>
              <a:t>Dufour and </a:t>
            </a:r>
            <a:r>
              <a:rPr lang="en-US" altLang="en-US" sz="2400" b="1" i="1" dirty="0" err="1" smtClean="0">
                <a:latin typeface="Century Schoolbook" pitchFamily="18" charset="0"/>
              </a:rPr>
              <a:t>Eaker</a:t>
            </a:r>
            <a:r>
              <a:rPr lang="en-US" altLang="en-US" sz="2400" b="1" i="1" dirty="0" smtClean="0">
                <a:latin typeface="Century Schoolbook" pitchFamily="18" charset="0"/>
              </a:rPr>
              <a:t> (1998; 2010)</a:t>
            </a:r>
          </a:p>
        </p:txBody>
      </p:sp>
      <p:pic>
        <p:nvPicPr>
          <p:cNvPr id="8"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3952" r="10159"/>
          <a:stretch/>
        </p:blipFill>
        <p:spPr bwMode="auto">
          <a:xfrm>
            <a:off x="5618521" y="3858495"/>
            <a:ext cx="3458095" cy="29718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3669438001"/>
      </p:ext>
    </p:extLst>
  </p:cSld>
  <p:clrMapOvr>
    <a:masterClrMapping/>
  </p:clrMapOvr>
  <p:transition spd="med" advTm="0">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Developing a Strong </a:t>
            </a:r>
            <a:r>
              <a:rPr lang="en-US" altLang="en-US" sz="2000" dirty="0">
                <a:solidFill>
                  <a:srgbClr val="92D050"/>
                </a:solidFill>
                <a:latin typeface="Century Gothic" pitchFamily="34" charset="0"/>
              </a:rPr>
              <a:t>Question Set</a:t>
            </a:r>
          </a:p>
        </p:txBody>
      </p:sp>
      <p:sp>
        <p:nvSpPr>
          <p:cNvPr id="75779"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en-US" altLang="en-US" sz="2400" dirty="0" smtClean="0">
                <a:latin typeface="Arial" pitchFamily="34" charset="0"/>
                <a:cs typeface="Arial" pitchFamily="34" charset="0"/>
              </a:rPr>
              <a:t>Investigate qualitative features</a:t>
            </a:r>
          </a:p>
          <a:p>
            <a:pPr>
              <a:lnSpc>
                <a:spcPct val="120000"/>
              </a:lnSpc>
            </a:pPr>
            <a:r>
              <a:rPr lang="en-US" altLang="en-US" sz="2400" dirty="0" smtClean="0">
                <a:latin typeface="Arial" pitchFamily="34" charset="0"/>
                <a:cs typeface="Arial" pitchFamily="34" charset="0"/>
              </a:rPr>
              <a:t>Identify key ideas</a:t>
            </a:r>
          </a:p>
          <a:p>
            <a:pPr>
              <a:lnSpc>
                <a:spcPct val="120000"/>
              </a:lnSpc>
            </a:pPr>
            <a:r>
              <a:rPr lang="en-US" altLang="en-US" sz="2400" dirty="0" smtClean="0">
                <a:latin typeface="Arial" pitchFamily="34" charset="0"/>
                <a:cs typeface="Arial" pitchFamily="34" charset="0"/>
              </a:rPr>
              <a:t>Start small </a:t>
            </a:r>
          </a:p>
          <a:p>
            <a:pPr>
              <a:lnSpc>
                <a:spcPct val="120000"/>
              </a:lnSpc>
            </a:pPr>
            <a:r>
              <a:rPr lang="en-US" altLang="en-US" sz="2400" dirty="0" smtClean="0">
                <a:latin typeface="Arial" pitchFamily="34" charset="0"/>
                <a:cs typeface="Arial" pitchFamily="34" charset="0"/>
              </a:rPr>
              <a:t>Target vocabulary and text/sentence structure</a:t>
            </a:r>
          </a:p>
          <a:p>
            <a:pPr>
              <a:lnSpc>
                <a:spcPct val="120000"/>
              </a:lnSpc>
            </a:pPr>
            <a:r>
              <a:rPr lang="en-US" altLang="en-US" sz="2400" dirty="0" smtClean="0">
                <a:latin typeface="Arial" pitchFamily="34" charset="0"/>
                <a:cs typeface="Arial" pitchFamily="34" charset="0"/>
              </a:rPr>
              <a:t>Tackle tough sections head-on</a:t>
            </a:r>
          </a:p>
          <a:p>
            <a:pPr>
              <a:lnSpc>
                <a:spcPct val="120000"/>
              </a:lnSpc>
            </a:pPr>
            <a:r>
              <a:rPr lang="en-US" altLang="en-US" sz="2400" dirty="0" smtClean="0">
                <a:latin typeface="Arial" pitchFamily="34" charset="0"/>
                <a:cs typeface="Arial" pitchFamily="34" charset="0"/>
              </a:rPr>
              <a:t>Create coherent sequences </a:t>
            </a:r>
          </a:p>
          <a:p>
            <a:pPr>
              <a:lnSpc>
                <a:spcPct val="120000"/>
              </a:lnSpc>
            </a:pPr>
            <a:r>
              <a:rPr lang="en-US" altLang="en-US" sz="2400" dirty="0" smtClean="0">
                <a:latin typeface="Arial" pitchFamily="34" charset="0"/>
                <a:cs typeface="Arial" pitchFamily="34" charset="0"/>
              </a:rPr>
              <a:t>Identify the standards that are being addressed</a:t>
            </a:r>
          </a:p>
          <a:p>
            <a:pPr>
              <a:lnSpc>
                <a:spcPct val="120000"/>
              </a:lnSpc>
            </a:pPr>
            <a:r>
              <a:rPr lang="en-US" altLang="en-US" sz="2400" dirty="0" smtClean="0">
                <a:latin typeface="Arial" pitchFamily="34" charset="0"/>
                <a:cs typeface="Arial" pitchFamily="34" charset="0"/>
              </a:rPr>
              <a:t>Create a culminating assessment</a:t>
            </a:r>
          </a:p>
        </p:txBody>
      </p:sp>
      <p:sp>
        <p:nvSpPr>
          <p:cNvPr id="4" name="TextBox 3"/>
          <p:cNvSpPr txBox="1"/>
          <p:nvPr/>
        </p:nvSpPr>
        <p:spPr>
          <a:xfrm>
            <a:off x="5638800" y="1095345"/>
            <a:ext cx="2895600" cy="400110"/>
          </a:xfrm>
          <a:prstGeom prst="rect">
            <a:avLst/>
          </a:prstGeom>
          <a:solidFill>
            <a:srgbClr val="92D050"/>
          </a:solidFill>
          <a:ln w="6350">
            <a:solidFill>
              <a:schemeClr val="tx1"/>
            </a:solidFill>
          </a:ln>
          <a:scene3d>
            <a:camera prst="orthographicFront"/>
            <a:lightRig rig="threePt" dir="t"/>
          </a:scene3d>
          <a:sp3d>
            <a:bevelT/>
          </a:sp3d>
        </p:spPr>
        <p:txBody>
          <a:bodyPr>
            <a:spAutoFit/>
          </a:bodyPr>
          <a:lstStyle/>
          <a:p>
            <a:pPr>
              <a:defRPr/>
            </a:pPr>
            <a:r>
              <a:rPr lang="en-US" sz="2000" dirty="0"/>
              <a:t>Workbook </a:t>
            </a:r>
            <a:r>
              <a:rPr lang="en-US" sz="2000" dirty="0" smtClean="0"/>
              <a:t>pp. 18 - 21</a:t>
            </a:r>
            <a:endParaRPr lang="en-US" sz="2000" dirty="0"/>
          </a:p>
        </p:txBody>
      </p:sp>
      <p:sp>
        <p:nvSpPr>
          <p:cNvPr id="5"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70</a:t>
            </a:fld>
            <a:endParaRPr lang="en-US" altLang="en-US" sz="1200" dirty="0" smtClean="0">
              <a:solidFill>
                <a:srgbClr val="898989"/>
              </a:solidFill>
              <a:ea typeface="MS PGothic" pitchFamily="34" charset="-128"/>
            </a:endParaRPr>
          </a:p>
        </p:txBody>
      </p:sp>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1498949099"/>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143" y="1127850"/>
            <a:ext cx="9162143" cy="61111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01778" y="2967335"/>
            <a:ext cx="7340471"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effectLst>
                  <a:outerShdw blurRad="50800" dist="39000" dir="5460000" algn="tl">
                    <a:srgbClr val="000000">
                      <a:alpha val="38000"/>
                    </a:srgbClr>
                  </a:outerShdw>
                </a:effectLst>
              </a:rPr>
              <a:t>Developing Text </a:t>
            </a:r>
          </a:p>
          <a:p>
            <a:pPr algn="ctr">
              <a:defRPr/>
            </a:pPr>
            <a:r>
              <a:rPr lang="en-US" sz="5400" b="1" dirty="0">
                <a:ln w="11430"/>
                <a:effectLst>
                  <a:outerShdw blurRad="50800" dist="39000" dir="5460000" algn="tl">
                    <a:srgbClr val="000000">
                      <a:alpha val="38000"/>
                    </a:srgbClr>
                  </a:outerShdw>
                </a:effectLst>
              </a:rPr>
              <a:t>Dependent Questions</a:t>
            </a:r>
          </a:p>
        </p:txBody>
      </p:sp>
      <p:sp>
        <p:nvSpPr>
          <p:cNvPr id="5" name="TextBox 4"/>
          <p:cNvSpPr txBox="1"/>
          <p:nvPr/>
        </p:nvSpPr>
        <p:spPr>
          <a:xfrm>
            <a:off x="152400" y="1295400"/>
            <a:ext cx="2895600" cy="400110"/>
          </a:xfrm>
          <a:prstGeom prst="rect">
            <a:avLst/>
          </a:prstGeom>
          <a:solidFill>
            <a:srgbClr val="92D050"/>
          </a:solidFill>
          <a:ln w="6350">
            <a:solidFill>
              <a:schemeClr val="tx1"/>
            </a:solidFill>
          </a:ln>
          <a:scene3d>
            <a:camera prst="orthographicFront"/>
            <a:lightRig rig="threePt" dir="t"/>
          </a:scene3d>
          <a:sp3d>
            <a:bevelT/>
          </a:sp3d>
        </p:spPr>
        <p:txBody>
          <a:bodyPr>
            <a:spAutoFit/>
          </a:bodyPr>
          <a:lstStyle/>
          <a:p>
            <a:pPr>
              <a:defRPr/>
            </a:pPr>
            <a:r>
              <a:rPr lang="en-US" sz="2000" dirty="0"/>
              <a:t>Workbook pp. </a:t>
            </a:r>
            <a:r>
              <a:rPr lang="en-US" sz="2000" dirty="0" smtClean="0"/>
              <a:t>9, 10, 21</a:t>
            </a:r>
            <a:endParaRPr lang="en-US" sz="2000" dirty="0"/>
          </a:p>
        </p:txBody>
      </p:sp>
      <p:sp>
        <p:nvSpPr>
          <p:cNvPr id="76807" name="Text Box 4"/>
          <p:cNvSpPr txBox="1">
            <a:spLocks noChangeArrowheads="1"/>
          </p:cNvSpPr>
          <p:nvPr/>
        </p:nvSpPr>
        <p:spPr bwMode="auto">
          <a:xfrm>
            <a:off x="4343400" y="228600"/>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Developing </a:t>
            </a:r>
            <a:r>
              <a:rPr lang="en-US" altLang="en-US" sz="2000" dirty="0">
                <a:solidFill>
                  <a:srgbClr val="92D050"/>
                </a:solidFill>
                <a:latin typeface="Century Gothic" pitchFamily="34" charset="0"/>
              </a:rPr>
              <a:t>Text-Dependent Questions</a:t>
            </a: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71</a:t>
            </a:fld>
            <a:endParaRPr lang="en-US" altLang="en-US" sz="1200" dirty="0" smtClean="0">
              <a:solidFill>
                <a:srgbClr val="898989"/>
              </a:solidFill>
              <a:ea typeface="MS PGothic" pitchFamily="34" charset="-128"/>
            </a:endParaRPr>
          </a:p>
        </p:txBody>
      </p:sp>
    </p:spTree>
    <p:extLst>
      <p:ext uri="{BB962C8B-B14F-4D97-AF65-F5344CB8AC3E}">
        <p14:creationId xmlns:p14="http://schemas.microsoft.com/office/powerpoint/2010/main" val="368466186"/>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4343400" y="228600"/>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Delving Deeper – Sentence Frames</a:t>
            </a:r>
            <a:endParaRPr lang="en-US" altLang="en-US" sz="2000" dirty="0">
              <a:solidFill>
                <a:srgbClr val="92D050"/>
              </a:solidFill>
              <a:latin typeface="Century Gothic" pitchFamily="34" charset="0"/>
            </a:endParaRPr>
          </a:p>
        </p:txBody>
      </p:sp>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72</a:t>
            </a:fld>
            <a:endParaRPr lang="en-US" altLang="en-US" sz="1200" dirty="0" smtClean="0">
              <a:solidFill>
                <a:srgbClr val="898989"/>
              </a:solidFill>
              <a:ea typeface="MS PGothic" pitchFamily="34" charset="-128"/>
            </a:endParaRPr>
          </a:p>
        </p:txBody>
      </p:sp>
      <p:pic>
        <p:nvPicPr>
          <p:cNvPr id="22530" name="Picture 2" descr="http://2.bp.blogspot.com/-nJ77UiivC_I/VCGqOLDRxcI/AAAAAAAABkY/RqI59g5YKE4/s1600/Slide1.jpg"/>
          <p:cNvPicPr>
            <a:picLocks noChangeAspect="1" noChangeArrowheads="1"/>
          </p:cNvPicPr>
          <p:nvPr/>
        </p:nvPicPr>
        <p:blipFill>
          <a:blip r:embed="rId3">
            <a:clrChange>
              <a:clrFrom>
                <a:srgbClr val="FAF9F9"/>
              </a:clrFrom>
              <a:clrTo>
                <a:srgbClr val="FAF9F9">
                  <a:alpha val="0"/>
                </a:srgbClr>
              </a:clrTo>
            </a:clrChange>
            <a:extLst>
              <a:ext uri="{28A0092B-C50C-407E-A947-70E740481C1C}">
                <a14:useLocalDpi xmlns:a14="http://schemas.microsoft.com/office/drawing/2010/main" val="0"/>
              </a:ext>
            </a:extLst>
          </a:blip>
          <a:srcRect/>
          <a:stretch>
            <a:fillRect/>
          </a:stretch>
        </p:blipFill>
        <p:spPr bwMode="auto">
          <a:xfrm>
            <a:off x="304800" y="1676399"/>
            <a:ext cx="4876800" cy="36576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8200" y="2433697"/>
            <a:ext cx="4038600" cy="2062103"/>
          </a:xfrm>
          <a:prstGeom prst="rect">
            <a:avLst/>
          </a:prstGeom>
          <a:noFill/>
        </p:spPr>
        <p:txBody>
          <a:bodyPr wrap="square" rtlCol="0">
            <a:spAutoFit/>
          </a:bodyPr>
          <a:lstStyle/>
          <a:p>
            <a:r>
              <a:rPr lang="en-US" sz="3200" dirty="0" smtClean="0"/>
              <a:t>Use sentence frames to get started writing         text-based questions (by standard)</a:t>
            </a:r>
            <a:endParaRPr lang="en-US" sz="3200" dirty="0"/>
          </a:p>
        </p:txBody>
      </p:sp>
      <p:sp>
        <p:nvSpPr>
          <p:cNvPr id="7"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
        <p:nvSpPr>
          <p:cNvPr id="8" name="TextBox 7"/>
          <p:cNvSpPr txBox="1"/>
          <p:nvPr/>
        </p:nvSpPr>
        <p:spPr>
          <a:xfrm>
            <a:off x="5562600" y="1295400"/>
            <a:ext cx="2895600" cy="400110"/>
          </a:xfrm>
          <a:prstGeom prst="rect">
            <a:avLst/>
          </a:prstGeom>
          <a:solidFill>
            <a:srgbClr val="92D050"/>
          </a:solidFill>
          <a:ln w="6350">
            <a:solidFill>
              <a:schemeClr val="tx1"/>
            </a:solidFill>
          </a:ln>
          <a:scene3d>
            <a:camera prst="orthographicFront"/>
            <a:lightRig rig="threePt" dir="t"/>
          </a:scene3d>
          <a:sp3d>
            <a:bevelT/>
          </a:sp3d>
        </p:spPr>
        <p:txBody>
          <a:bodyPr>
            <a:spAutoFit/>
          </a:bodyPr>
          <a:lstStyle/>
          <a:p>
            <a:pPr>
              <a:defRPr/>
            </a:pPr>
            <a:r>
              <a:rPr lang="en-US" sz="2000" dirty="0"/>
              <a:t>Workbook pp. </a:t>
            </a:r>
            <a:r>
              <a:rPr lang="en-US" sz="2000" dirty="0" smtClean="0"/>
              <a:t>25-30</a:t>
            </a:r>
            <a:endParaRPr lang="en-US" sz="2000" dirty="0"/>
          </a:p>
        </p:txBody>
      </p:sp>
    </p:spTree>
    <p:extLst>
      <p:ext uri="{BB962C8B-B14F-4D97-AF65-F5344CB8AC3E}">
        <p14:creationId xmlns:p14="http://schemas.microsoft.com/office/powerpoint/2010/main" val="483515047"/>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b="1" dirty="0" smtClean="0">
                <a:solidFill>
                  <a:srgbClr val="7030A0"/>
                </a:solidFill>
                <a:latin typeface="Arial" pitchFamily="34" charset="0"/>
                <a:cs typeface="Arial" pitchFamily="34" charset="0"/>
              </a:rPr>
              <a:t>Shift 3 – Knowledge: </a:t>
            </a:r>
            <a:r>
              <a:rPr lang="en-US" altLang="en-US" dirty="0" smtClean="0">
                <a:latin typeface="Arial" pitchFamily="34" charset="0"/>
                <a:cs typeface="Arial" pitchFamily="34" charset="0"/>
              </a:rPr>
              <a:t>Building knowledge through content-rich nonfiction</a:t>
            </a:r>
          </a:p>
          <a:p>
            <a:pPr lvl="1">
              <a:buFont typeface="Arial" pitchFamily="34" charset="0"/>
              <a:buChar char="•"/>
            </a:pPr>
            <a:r>
              <a:rPr lang="en-US" altLang="en-US" dirty="0" smtClean="0">
                <a:latin typeface="Arial" pitchFamily="34" charset="0"/>
                <a:cs typeface="Arial" pitchFamily="34" charset="0"/>
              </a:rPr>
              <a:t>Focus shifts to nonfiction text that constitutes the majority of what people read in college and the workplace</a:t>
            </a:r>
          </a:p>
          <a:p>
            <a:pPr lvl="1">
              <a:buFont typeface="Arial" pitchFamily="34" charset="0"/>
              <a:buChar char="•"/>
            </a:pPr>
            <a:r>
              <a:rPr lang="en-US" altLang="en-US" dirty="0" smtClean="0">
                <a:latin typeface="Arial" pitchFamily="34" charset="0"/>
                <a:cs typeface="Arial" pitchFamily="34" charset="0"/>
              </a:rPr>
              <a:t>Focus shifts to teaching knowledge while teaching reading skills</a:t>
            </a:r>
          </a:p>
        </p:txBody>
      </p:sp>
      <p:sp>
        <p:nvSpPr>
          <p:cNvPr id="7885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chemeClr val="bg1"/>
                </a:solidFill>
                <a:latin typeface="Century Gothic" pitchFamily="34" charset="0"/>
              </a:rPr>
              <a:t>Shift 3: </a:t>
            </a:r>
            <a:r>
              <a:rPr lang="en-US" altLang="en-US" sz="2000" dirty="0" smtClean="0">
                <a:solidFill>
                  <a:srgbClr val="92D050"/>
                </a:solidFill>
                <a:latin typeface="Century Gothic" pitchFamily="34" charset="0"/>
              </a:rPr>
              <a:t>Content-Rich Nonfiction</a:t>
            </a:r>
            <a:endParaRPr lang="en-US" altLang="en-US" sz="2000" dirty="0">
              <a:solidFill>
                <a:srgbClr val="92D050"/>
              </a:solidFill>
              <a:latin typeface="Century Gothic" pitchFamily="34" charset="0"/>
            </a:endParaRPr>
          </a:p>
        </p:txBody>
      </p:sp>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73</a:t>
            </a:fld>
            <a:endParaRPr lang="en-US" altLang="en-US" sz="1200" dirty="0" smtClean="0">
              <a:solidFill>
                <a:srgbClr val="898989"/>
              </a:solidFill>
              <a:ea typeface="MS PGothic" pitchFamily="34" charset="-128"/>
            </a:endParaRPr>
          </a:p>
        </p:txBody>
      </p:sp>
      <p:pic>
        <p:nvPicPr>
          <p:cNvPr id="5" name="Picture 4"/>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257800" y="4981575"/>
            <a:ext cx="3429000" cy="1343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1007398759"/>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buFont typeface="Wingdings" pitchFamily="2" charset="2"/>
              <a:buChar char="§"/>
            </a:pPr>
            <a:r>
              <a:rPr lang="en-US" altLang="en-US" sz="2400" dirty="0" smtClean="0">
                <a:solidFill>
                  <a:srgbClr val="000000"/>
                </a:solidFill>
                <a:latin typeface="Arial" pitchFamily="34" charset="0"/>
                <a:cs typeface="Arial" pitchFamily="34" charset="0"/>
              </a:rPr>
              <a:t>Focus on content-rich informational texts—texts worth reading and rereading—in curriculum.</a:t>
            </a:r>
          </a:p>
          <a:p>
            <a:pPr>
              <a:lnSpc>
                <a:spcPct val="120000"/>
              </a:lnSpc>
              <a:buFont typeface="Wingdings" pitchFamily="2" charset="2"/>
              <a:buChar char="§"/>
            </a:pPr>
            <a:r>
              <a:rPr lang="en-US" altLang="en-US" sz="2400" dirty="0" smtClean="0">
                <a:solidFill>
                  <a:srgbClr val="000000"/>
                </a:solidFill>
                <a:latin typeface="Arial" pitchFamily="34" charset="0"/>
                <a:cs typeface="Arial" pitchFamily="34" charset="0"/>
              </a:rPr>
              <a:t>Provide coherent selections of strategically sequenced texts so that students can build knowledge about a topic.</a:t>
            </a:r>
          </a:p>
          <a:p>
            <a:pPr>
              <a:lnSpc>
                <a:spcPct val="120000"/>
              </a:lnSpc>
              <a:buFont typeface="Wingdings" pitchFamily="2" charset="2"/>
              <a:buChar char="§"/>
            </a:pPr>
            <a:r>
              <a:rPr lang="en-US" altLang="en-US" sz="2400" dirty="0" smtClean="0">
                <a:latin typeface="Arial" pitchFamily="34" charset="0"/>
                <a:cs typeface="Arial" pitchFamily="34" charset="0"/>
              </a:rPr>
              <a:t>Gear writing toward informational, procedural or argumentative tasks rather than personal narration.</a:t>
            </a:r>
          </a:p>
          <a:p>
            <a:pPr>
              <a:lnSpc>
                <a:spcPct val="120000"/>
              </a:lnSpc>
              <a:buFont typeface="Wingdings" pitchFamily="2" charset="2"/>
              <a:buChar char="§"/>
            </a:pPr>
            <a:r>
              <a:rPr lang="en-US" altLang="en-US" sz="2400" i="1" dirty="0" smtClean="0">
                <a:latin typeface="Arial" pitchFamily="34" charset="0"/>
                <a:cs typeface="Arial" pitchFamily="34" charset="0"/>
              </a:rPr>
              <a:t>Always</a:t>
            </a:r>
            <a:r>
              <a:rPr lang="en-US" altLang="en-US" sz="2400" dirty="0" smtClean="0">
                <a:latin typeface="Arial" pitchFamily="34" charset="0"/>
                <a:cs typeface="Arial" pitchFamily="34" charset="0"/>
              </a:rPr>
              <a:t> demand evidence in student writing.</a:t>
            </a:r>
          </a:p>
          <a:p>
            <a:pPr>
              <a:lnSpc>
                <a:spcPct val="120000"/>
              </a:lnSpc>
              <a:buFont typeface="Wingdings" pitchFamily="2" charset="2"/>
              <a:buChar char="§"/>
            </a:pPr>
            <a:r>
              <a:rPr lang="en-US" altLang="en-US" sz="2400" dirty="0" smtClean="0">
                <a:latin typeface="Arial" pitchFamily="34" charset="0"/>
                <a:cs typeface="Arial" pitchFamily="34" charset="0"/>
              </a:rPr>
              <a:t>Include conducting short research projects to answer a question, drawing on several sources.</a:t>
            </a:r>
          </a:p>
        </p:txBody>
      </p:sp>
      <p:sp>
        <p:nvSpPr>
          <p:cNvPr id="79875"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Implications for </a:t>
            </a:r>
            <a:r>
              <a:rPr lang="en-US" altLang="en-US" sz="2000" dirty="0">
                <a:solidFill>
                  <a:srgbClr val="92D050"/>
                </a:solidFill>
                <a:latin typeface="Century Gothic" pitchFamily="34" charset="0"/>
              </a:rPr>
              <a:t>Instruction</a:t>
            </a:r>
          </a:p>
        </p:txBody>
      </p:sp>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74</a:t>
            </a:fld>
            <a:endParaRPr lang="en-US" altLang="en-US" sz="1200" dirty="0" smtClean="0">
              <a:solidFill>
                <a:srgbClr val="898989"/>
              </a:solidFill>
              <a:ea typeface="MS PGothic" pitchFamily="34" charset="-128"/>
            </a:endParaRPr>
          </a:p>
        </p:txBody>
      </p:sp>
      <p:sp>
        <p:nvSpPr>
          <p:cNvPr id="5"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1800771581"/>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1"/>
          <p:cNvSpPr>
            <a:spLocks noGrp="1"/>
          </p:cNvSpPr>
          <p:nvPr>
            <p:ph idx="1"/>
          </p:nvPr>
        </p:nvSpPr>
        <p:spPr bwMode="auto">
          <a:xfrm>
            <a:off x="381000" y="2085181"/>
            <a:ext cx="4495800" cy="3687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Tx/>
              <a:buNone/>
            </a:pPr>
            <a:r>
              <a:rPr lang="en-US" altLang="en-US" b="1" dirty="0" smtClean="0">
                <a:latin typeface="Arial" pitchFamily="34" charset="0"/>
                <a:cs typeface="Arial" pitchFamily="34" charset="0"/>
              </a:rPr>
              <a:t>Building Your Instructional Library </a:t>
            </a:r>
          </a:p>
          <a:p>
            <a:pPr marL="0" indent="0">
              <a:buFontTx/>
              <a:buNone/>
            </a:pPr>
            <a:r>
              <a:rPr lang="en-US" altLang="en-US" dirty="0" smtClean="0">
                <a:latin typeface="Arial" pitchFamily="34" charset="0"/>
                <a:cs typeface="Arial" pitchFamily="34" charset="0"/>
              </a:rPr>
              <a:t>Websites for fiction &amp; nonfiction articles</a:t>
            </a:r>
          </a:p>
        </p:txBody>
      </p:sp>
      <p:sp>
        <p:nvSpPr>
          <p:cNvPr id="78851"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92D050"/>
                </a:solidFill>
                <a:latin typeface="Century Gothic" pitchFamily="34" charset="0"/>
              </a:rPr>
              <a:t>Content-Rich Nonfiction</a:t>
            </a:r>
            <a:endParaRPr lang="en-US" altLang="en-US" sz="2000" dirty="0">
              <a:solidFill>
                <a:srgbClr val="92D050"/>
              </a:solidFill>
              <a:latin typeface="Century Gothic" pitchFamily="34" charset="0"/>
            </a:endParaRPr>
          </a:p>
        </p:txBody>
      </p:sp>
      <p:sp>
        <p:nvSpPr>
          <p:cNvPr id="4"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75</a:t>
            </a:fld>
            <a:endParaRPr lang="en-US" altLang="en-US" sz="1200" dirty="0" smtClean="0">
              <a:solidFill>
                <a:srgbClr val="898989"/>
              </a:solidFill>
              <a:ea typeface="MS PGothic" pitchFamily="34" charset="-128"/>
            </a:endParaRPr>
          </a:p>
        </p:txBody>
      </p:sp>
      <p:pic>
        <p:nvPicPr>
          <p:cNvPr id="5" name="Picture 2" descr="http://api.ning.com/files/x4oQmCnQ4B7YcQj8lBEBb5Z5Fiu0CI2SzVv-n4x*c3moTkqVWal4Ip1LFmdzAS3HspVtIoQbzz3F*GKnyjoLl5pBGu5VDAmT/knowledge3.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68884" y="2438400"/>
            <a:ext cx="3662117" cy="23717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52142" y="1295400"/>
            <a:ext cx="2895600" cy="400110"/>
          </a:xfrm>
          <a:prstGeom prst="rect">
            <a:avLst/>
          </a:prstGeom>
          <a:solidFill>
            <a:srgbClr val="92D050"/>
          </a:solidFill>
          <a:ln w="6350">
            <a:solidFill>
              <a:schemeClr val="tx1"/>
            </a:solidFill>
          </a:ln>
          <a:scene3d>
            <a:camera prst="orthographicFront"/>
            <a:lightRig rig="threePt" dir="t"/>
          </a:scene3d>
          <a:sp3d>
            <a:bevelT/>
          </a:sp3d>
        </p:spPr>
        <p:txBody>
          <a:bodyPr>
            <a:spAutoFit/>
          </a:bodyPr>
          <a:lstStyle/>
          <a:p>
            <a:pPr>
              <a:defRPr/>
            </a:pPr>
            <a:r>
              <a:rPr lang="en-US" sz="2000" dirty="0"/>
              <a:t>Workbook pp. </a:t>
            </a:r>
            <a:r>
              <a:rPr lang="en-US" sz="2000" dirty="0" smtClean="0"/>
              <a:t>31 - 33 </a:t>
            </a:r>
            <a:endParaRPr lang="en-US" sz="2000" dirty="0"/>
          </a:p>
        </p:txBody>
      </p:sp>
      <p:sp>
        <p:nvSpPr>
          <p:cNvPr id="9"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2607716594"/>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143" y="1127850"/>
            <a:ext cx="9162143" cy="61111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995"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Implications for </a:t>
            </a:r>
            <a:r>
              <a:rPr lang="en-US" altLang="en-US" sz="2000" dirty="0">
                <a:solidFill>
                  <a:srgbClr val="92D050"/>
                </a:solidFill>
                <a:latin typeface="Century Gothic" pitchFamily="34" charset="0"/>
              </a:rPr>
              <a:t>Instruction</a:t>
            </a:r>
          </a:p>
        </p:txBody>
      </p:sp>
      <p:sp>
        <p:nvSpPr>
          <p:cNvPr id="3" name="Rectangle 2"/>
          <p:cNvSpPr/>
          <p:nvPr/>
        </p:nvSpPr>
        <p:spPr>
          <a:xfrm>
            <a:off x="940249" y="2967335"/>
            <a:ext cx="7263528"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effectLst>
                  <a:outerShdw blurRad="50800" dist="39000" dir="5460000" algn="tl">
                    <a:srgbClr val="000000">
                      <a:alpha val="38000"/>
                    </a:srgbClr>
                  </a:outerShdw>
                </a:effectLst>
              </a:rPr>
              <a:t>Processing the Shifts</a:t>
            </a:r>
          </a:p>
        </p:txBody>
      </p:sp>
      <p:sp>
        <p:nvSpPr>
          <p:cNvPr id="5" name="TextBox 4"/>
          <p:cNvSpPr txBox="1"/>
          <p:nvPr/>
        </p:nvSpPr>
        <p:spPr>
          <a:xfrm>
            <a:off x="152400" y="1295400"/>
            <a:ext cx="2895600" cy="400110"/>
          </a:xfrm>
          <a:prstGeom prst="rect">
            <a:avLst/>
          </a:prstGeom>
          <a:solidFill>
            <a:srgbClr val="92D050"/>
          </a:solidFill>
          <a:ln w="6350">
            <a:solidFill>
              <a:schemeClr val="tx1"/>
            </a:solidFill>
          </a:ln>
          <a:scene3d>
            <a:camera prst="orthographicFront"/>
            <a:lightRig rig="threePt" dir="t"/>
          </a:scene3d>
          <a:sp3d>
            <a:bevelT/>
          </a:sp3d>
        </p:spPr>
        <p:txBody>
          <a:bodyPr>
            <a:spAutoFit/>
          </a:bodyPr>
          <a:lstStyle/>
          <a:p>
            <a:pPr>
              <a:defRPr/>
            </a:pPr>
            <a:r>
              <a:rPr lang="en-US" sz="2000" dirty="0"/>
              <a:t>Workbook </a:t>
            </a:r>
            <a:r>
              <a:rPr lang="en-US" sz="2000" dirty="0" smtClean="0"/>
              <a:t>p. 31</a:t>
            </a:r>
            <a:endParaRPr lang="en-US" sz="2000" dirty="0"/>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76</a:t>
            </a:fld>
            <a:endParaRPr lang="en-US" altLang="en-US" sz="1200" dirty="0" smtClean="0">
              <a:solidFill>
                <a:srgbClr val="898989"/>
              </a:solidFill>
              <a:ea typeface="MS PGothic" pitchFamily="34" charset="-128"/>
            </a:endParaRPr>
          </a:p>
        </p:txBody>
      </p:sp>
    </p:spTree>
    <p:extLst>
      <p:ext uri="{BB962C8B-B14F-4D97-AF65-F5344CB8AC3E}">
        <p14:creationId xmlns:p14="http://schemas.microsoft.com/office/powerpoint/2010/main" val="4239199109"/>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DDDDDD"/>
                </a:solidFill>
                <a:latin typeface="Century Gothic" pitchFamily="34" charset="0"/>
              </a:rPr>
              <a:t>Putting It </a:t>
            </a:r>
            <a:r>
              <a:rPr lang="en-US" altLang="en-US" sz="2000" dirty="0">
                <a:solidFill>
                  <a:srgbClr val="92D050"/>
                </a:solidFill>
                <a:latin typeface="Century Gothic" pitchFamily="34" charset="0"/>
              </a:rPr>
              <a:t>All Together</a:t>
            </a:r>
          </a:p>
        </p:txBody>
      </p:sp>
      <p:graphicFrame>
        <p:nvGraphicFramePr>
          <p:cNvPr id="3" name="Diagram 2"/>
          <p:cNvGraphicFramePr/>
          <p:nvPr>
            <p:extLst>
              <p:ext uri="{D42A27DB-BD31-4B8C-83A1-F6EECF244321}">
                <p14:modId xmlns:p14="http://schemas.microsoft.com/office/powerpoint/2010/main" val="1342357699"/>
              </p:ext>
            </p:extLst>
          </p:nvPr>
        </p:nvGraphicFramePr>
        <p:xfrm>
          <a:off x="381000" y="1600200"/>
          <a:ext cx="82296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6020" name="Content Placeholder 1"/>
          <p:cNvSpPr>
            <a:spLocks noGrp="1"/>
          </p:cNvSpPr>
          <p:nvPr>
            <p:ph idx="1"/>
          </p:nvPr>
        </p:nvSpPr>
        <p:spPr bwMode="auto">
          <a:xfrm>
            <a:off x="381000" y="12192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lnSpc>
                <a:spcPct val="120000"/>
              </a:lnSpc>
              <a:buFontTx/>
              <a:buNone/>
            </a:pPr>
            <a:r>
              <a:rPr lang="en-US" altLang="en-US" b="1" dirty="0" smtClean="0">
                <a:latin typeface="Arial" pitchFamily="34" charset="0"/>
                <a:cs typeface="Arial" pitchFamily="34" charset="0"/>
              </a:rPr>
              <a:t>Remember, Three Shifts in CCRS ELA/Literacy Boil Down to . . . </a:t>
            </a:r>
            <a:endParaRPr lang="en-US" altLang="en-US" dirty="0" smtClean="0">
              <a:latin typeface="Arial" pitchFamily="34" charset="0"/>
              <a:cs typeface="Arial" pitchFamily="34" charset="0"/>
            </a:endParaRPr>
          </a:p>
          <a:p>
            <a:pPr marL="0" indent="0">
              <a:lnSpc>
                <a:spcPct val="120000"/>
              </a:lnSpc>
              <a:buFontTx/>
              <a:buNone/>
            </a:pPr>
            <a:endParaRPr lang="en-US" altLang="en-US" sz="2800" dirty="0" smtClean="0">
              <a:latin typeface="Arial" pitchFamily="34" charset="0"/>
              <a:cs typeface="Arial" pitchFamily="34" charset="0"/>
            </a:endParaRPr>
          </a:p>
        </p:txBody>
      </p:sp>
      <p:sp>
        <p:nvSpPr>
          <p:cNvPr id="5"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77</a:t>
            </a:fld>
            <a:endParaRPr lang="en-US" altLang="en-US" sz="1200" dirty="0" smtClean="0">
              <a:solidFill>
                <a:srgbClr val="898989"/>
              </a:solidFill>
              <a:ea typeface="MS PGothic" pitchFamily="34" charset="-128"/>
            </a:endParaRPr>
          </a:p>
        </p:txBody>
      </p:sp>
      <p:sp>
        <p:nvSpPr>
          <p:cNvPr id="6"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2190023597"/>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chemeClr val="bg1"/>
                </a:solidFill>
                <a:latin typeface="Century Gothic" pitchFamily="34" charset="0"/>
              </a:rPr>
              <a:t>They </a:t>
            </a:r>
            <a:r>
              <a:rPr lang="en-US" altLang="en-US" sz="2000" dirty="0" smtClean="0">
                <a:solidFill>
                  <a:srgbClr val="92D050"/>
                </a:solidFill>
                <a:latin typeface="Century Gothic" pitchFamily="34" charset="0"/>
              </a:rPr>
              <a:t>Connect</a:t>
            </a:r>
            <a:endParaRPr lang="en-US" altLang="en-US" sz="2000" dirty="0">
              <a:solidFill>
                <a:srgbClr val="92D050"/>
              </a:solidFill>
              <a:latin typeface="Century Gothic" pitchFamily="34" charset="0"/>
            </a:endParaRPr>
          </a:p>
        </p:txBody>
      </p:sp>
      <p:sp>
        <p:nvSpPr>
          <p:cNvPr id="5"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3F59CD86-12B8-409A-A1B4-FE4031FFB1D9}" type="slidenum">
              <a:rPr lang="en-US" altLang="en-US" sz="1200">
                <a:solidFill>
                  <a:srgbClr val="898989"/>
                </a:solidFill>
                <a:ea typeface="MS PGothic" pitchFamily="34" charset="-128"/>
              </a:rPr>
              <a:pPr/>
              <a:t>78</a:t>
            </a:fld>
            <a:endParaRPr lang="en-US" altLang="en-US" sz="1200" dirty="0">
              <a:solidFill>
                <a:srgbClr val="898989"/>
              </a:solidFill>
              <a:ea typeface="MS PGothic" pitchFamily="34" charset="-128"/>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2418993" cy="310251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aphicFrame>
        <p:nvGraphicFramePr>
          <p:cNvPr id="3" name="Diagram 2"/>
          <p:cNvGraphicFramePr/>
          <p:nvPr>
            <p:extLst>
              <p:ext uri="{D42A27DB-BD31-4B8C-83A1-F6EECF244321}">
                <p14:modId xmlns:p14="http://schemas.microsoft.com/office/powerpoint/2010/main" val="2229725662"/>
              </p:ext>
            </p:extLst>
          </p:nvPr>
        </p:nvGraphicFramePr>
        <p:xfrm>
          <a:off x="2058988" y="1108869"/>
          <a:ext cx="7694612" cy="5063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5017" y="2743200"/>
            <a:ext cx="2246439" cy="29037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1684870574"/>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defRPr/>
            </a:pPr>
            <a:r>
              <a:rPr lang="en-US" dirty="0" smtClean="0">
                <a:latin typeface="Arial" panose="020B0604020202020204" pitchFamily="34" charset="0"/>
                <a:cs typeface="Arial" panose="020B0604020202020204" pitchFamily="34" charset="0"/>
              </a:rPr>
              <a:t>Reflections:                           Whole Group Sharing</a:t>
            </a:r>
            <a:endParaRPr lang="en-US" dirty="0">
              <a:latin typeface="Arial" panose="020B0604020202020204" pitchFamily="34" charset="0"/>
              <a:cs typeface="Arial" panose="020B0604020202020204" pitchFamily="34" charset="0"/>
            </a:endParaRPr>
          </a:p>
        </p:txBody>
      </p:sp>
      <p:pic>
        <p:nvPicPr>
          <p:cNvPr id="102403"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071DE3E3-98DE-4681-A9AF-C283351415D0}" type="slidenum">
              <a:rPr lang="en-US" altLang="en-US" sz="1200">
                <a:solidFill>
                  <a:srgbClr val="898989"/>
                </a:solidFill>
                <a:ea typeface="MS PGothic" pitchFamily="34" charset="-128"/>
              </a:rPr>
              <a:pPr/>
              <a:t>79</a:t>
            </a:fld>
            <a:endParaRPr lang="en-US" altLang="en-US" sz="1200" dirty="0">
              <a:solidFill>
                <a:srgbClr val="898989"/>
              </a:solidFill>
              <a:ea typeface="MS PGothic" pitchFamily="34" charset="-128"/>
            </a:endParaRPr>
          </a:p>
        </p:txBody>
      </p:sp>
      <p:pic>
        <p:nvPicPr>
          <p:cNvPr id="9" name="Picture 4" descr="workshop-even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262" y="16764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4062661513"/>
      </p:ext>
    </p:extLst>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latin typeface="Arial" panose="020B0604020202020204" pitchFamily="34" charset="0"/>
                <a:cs typeface="Arial" panose="020B0604020202020204" pitchFamily="34" charset="0"/>
              </a:rPr>
              <a:t>The “Big” Picture</a:t>
            </a:r>
            <a:endParaRPr lang="en-US" dirty="0">
              <a:latin typeface="Arial" panose="020B0604020202020204" pitchFamily="34" charset="0"/>
              <a:cs typeface="Arial" panose="020B0604020202020204" pitchFamily="34" charset="0"/>
            </a:endParaRPr>
          </a:p>
        </p:txBody>
      </p:sp>
      <p:sp>
        <p:nvSpPr>
          <p:cNvPr id="18435" name="Text Placeholder 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smtClean="0">
                <a:latin typeface="Arial" panose="020B0604020202020204" pitchFamily="34" charset="0"/>
                <a:cs typeface="Arial" panose="020B0604020202020204" pitchFamily="34" charset="0"/>
              </a:rPr>
              <a:t>Introduction to Standards-Based Education</a:t>
            </a:r>
          </a:p>
        </p:txBody>
      </p:sp>
      <p:pic>
        <p:nvPicPr>
          <p:cNvPr id="1843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44B8029B-7DB7-4275-BC1C-094577A0A831}" type="slidenum">
              <a:rPr lang="en-US" altLang="en-US" sz="1200">
                <a:solidFill>
                  <a:srgbClr val="898989"/>
                </a:solidFill>
                <a:ea typeface="MS PGothic" pitchFamily="34" charset="-128"/>
              </a:rPr>
              <a:pPr/>
              <a:t>8</a:t>
            </a:fld>
            <a:endParaRPr lang="en-US" altLang="en-US" sz="1200" dirty="0">
              <a:solidFill>
                <a:srgbClr val="898989"/>
              </a:solidFill>
              <a:ea typeface="MS PGothic" pitchFamily="34" charset="-128"/>
            </a:endParaRPr>
          </a:p>
        </p:txBody>
      </p:sp>
      <p:sp>
        <p:nvSpPr>
          <p:cNvPr id="8"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2620038688"/>
      </p:ext>
    </p:extLst>
  </p:cSld>
  <p:clrMapOvr>
    <a:masterClrMapping/>
  </p:clrMapOvr>
  <p:transition spd="med">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60"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eft Arrow 10"/>
          <p:cNvSpPr/>
          <p:nvPr/>
        </p:nvSpPr>
        <p:spPr bwMode="auto">
          <a:xfrm rot="18724862">
            <a:off x="3995278" y="4175153"/>
            <a:ext cx="1394742" cy="924348"/>
          </a:xfrm>
          <a:prstGeom prst="leftArrow">
            <a:avLst/>
          </a:prstGeom>
          <a:solidFill>
            <a:srgbClr val="006FAB"/>
          </a:solidFill>
          <a:ln w="12700"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anchor="ctr"/>
          <a:lstStyle/>
          <a:p>
            <a:pPr>
              <a:defRPr/>
            </a:pPr>
            <a:endParaRPr lang="en-US" dirty="0"/>
          </a:p>
        </p:txBody>
      </p:sp>
      <p:pic>
        <p:nvPicPr>
          <p:cNvPr id="1946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552" y="1336675"/>
            <a:ext cx="8686800"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16794" y="5874573"/>
            <a:ext cx="3355975" cy="461665"/>
          </a:xfrm>
          <a:prstGeom prst="rect">
            <a:avLst/>
          </a:prstGeom>
          <a:solidFill>
            <a:srgbClr val="1E9AD2"/>
          </a:solidFill>
          <a:scene3d>
            <a:camera prst="orthographicFront"/>
            <a:lightRig rig="threePt" dir="t"/>
          </a:scene3d>
          <a:sp3d>
            <a:bevelT/>
          </a:sp3d>
        </p:spPr>
        <p:txBody>
          <a:bodyPr>
            <a:spAutoFit/>
          </a:bodyPr>
          <a:lstStyle/>
          <a:p>
            <a:pPr algn="ctr">
              <a:defRPr/>
            </a:pPr>
            <a:r>
              <a:rPr lang="en-US" b="1" dirty="0">
                <a:cs typeface="Arial" panose="020B0604020202020204" pitchFamily="34" charset="0"/>
              </a:rPr>
              <a:t>floridaipdae.org</a:t>
            </a:r>
          </a:p>
        </p:txBody>
      </p:sp>
      <p:sp>
        <p:nvSpPr>
          <p:cNvPr id="2" name="TextBox 1"/>
          <p:cNvSpPr txBox="1"/>
          <p:nvPr/>
        </p:nvSpPr>
        <p:spPr>
          <a:xfrm>
            <a:off x="2438400" y="4851737"/>
            <a:ext cx="2147552" cy="954107"/>
          </a:xfrm>
          <a:prstGeom prst="rect">
            <a:avLst/>
          </a:prstGeom>
          <a:noFill/>
          <a:ln w="38100">
            <a:solidFill>
              <a:schemeClr val="tx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US" sz="2800" dirty="0" smtClean="0"/>
          </a:p>
          <a:p>
            <a:endParaRPr lang="en-US" sz="2800" dirty="0"/>
          </a:p>
        </p:txBody>
      </p:sp>
      <p:sp>
        <p:nvSpPr>
          <p:cNvPr id="3" name="Down Arrow 2"/>
          <p:cNvSpPr/>
          <p:nvPr/>
        </p:nvSpPr>
        <p:spPr bwMode="auto">
          <a:xfrm>
            <a:off x="3150924" y="4419600"/>
            <a:ext cx="846831" cy="432137"/>
          </a:xfrm>
          <a:prstGeom prst="downArrow">
            <a:avLst/>
          </a:prstGeom>
          <a:solidFill>
            <a:srgbClr val="7030A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9466" name="Rectangle 3"/>
          <p:cNvSpPr>
            <a:spLocks noChangeArrowheads="1"/>
          </p:cNvSpPr>
          <p:nvPr/>
        </p:nvSpPr>
        <p:spPr bwMode="auto">
          <a:xfrm>
            <a:off x="2209800" y="3657600"/>
            <a:ext cx="5334000" cy="762000"/>
          </a:xfrm>
          <a:prstGeom prst="rect">
            <a:avLst/>
          </a:prstGeom>
          <a:solidFill>
            <a:srgbClr val="85CB55"/>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20000"/>
              </a:spcBef>
            </a:pPr>
            <a:r>
              <a:rPr lang="en-US" altLang="en-US" sz="2800" b="1" i="1" dirty="0">
                <a:latin typeface="Arial" panose="020B0604020202020204" pitchFamily="34" charset="0"/>
                <a:cs typeface="Arial" panose="020B0604020202020204" pitchFamily="34" charset="0"/>
              </a:rPr>
              <a:t>Looking for </a:t>
            </a:r>
            <a:r>
              <a:rPr lang="en-US" altLang="en-US" sz="2800" b="1" i="1" dirty="0" smtClean="0">
                <a:latin typeface="Arial" panose="020B0604020202020204" pitchFamily="34" charset="0"/>
                <a:cs typeface="Arial" panose="020B0604020202020204" pitchFamily="34" charset="0"/>
              </a:rPr>
              <a:t>more resources?</a:t>
            </a:r>
            <a:endParaRPr lang="en-US" altLang="en-US" sz="2800" b="1" dirty="0">
              <a:latin typeface="Arial" panose="020B0604020202020204" pitchFamily="34" charset="0"/>
              <a:cs typeface="Arial" panose="020B0604020202020204" pitchFamily="34" charset="0"/>
            </a:endParaRPr>
          </a:p>
        </p:txBody>
      </p:sp>
      <p:sp>
        <p:nvSpPr>
          <p:cNvPr id="14"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ED246690-4CAB-49B4-8EC7-DC2057989496}" type="slidenum">
              <a:rPr lang="en-US" altLang="en-US" sz="1200">
                <a:solidFill>
                  <a:srgbClr val="898989"/>
                </a:solidFill>
                <a:ea typeface="MS PGothic" pitchFamily="34" charset="-128"/>
              </a:rPr>
              <a:pPr/>
              <a:t>80</a:t>
            </a:fld>
            <a:endParaRPr lang="en-US" altLang="en-US" sz="1200" dirty="0">
              <a:solidFill>
                <a:srgbClr val="898989"/>
              </a:solidFill>
              <a:ea typeface="MS PGothic" pitchFamily="34" charset="-128"/>
            </a:endParaRPr>
          </a:p>
        </p:txBody>
      </p:sp>
      <p:sp>
        <p:nvSpPr>
          <p:cNvPr id="12"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custDataLst>
      <p:tags r:id="rId1"/>
    </p:custDataLst>
    <p:extLst>
      <p:ext uri="{BB962C8B-B14F-4D97-AF65-F5344CB8AC3E}">
        <p14:creationId xmlns:p14="http://schemas.microsoft.com/office/powerpoint/2010/main" val="3226306151"/>
      </p:ext>
    </p:extLst>
  </p:cSld>
  <p:clrMapOvr>
    <a:masterClrMapping/>
  </p:clrMapOvr>
  <mc:AlternateContent xmlns:mc="http://schemas.openxmlformats.org/markup-compatibility/2006" xmlns:p14="http://schemas.microsoft.com/office/powerpoint/2010/main">
    <mc:Choice Requires="p14">
      <p:transition p14:dur="10" advTm="0">
        <p:random/>
      </p:transition>
    </mc:Choice>
    <mc:Fallback xmlns="">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animEffect transition="in" filter="barn(inVertical)">
                                      <p:cBhvr>
                                        <p:cTn id="7" dur="500"/>
                                        <p:tgtEl>
                                          <p:spTgt spid="1946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46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DDDDDD"/>
                </a:solidFill>
                <a:latin typeface="Century Gothic" pitchFamily="34" charset="0"/>
              </a:rPr>
              <a:t>Remember, as </a:t>
            </a:r>
            <a:r>
              <a:rPr lang="en-US" altLang="en-US" sz="2000" dirty="0">
                <a:solidFill>
                  <a:srgbClr val="92D050"/>
                </a:solidFill>
                <a:latin typeface="Century Gothic" pitchFamily="34" charset="0"/>
              </a:rPr>
              <a:t>Instructional Leaders</a:t>
            </a:r>
          </a:p>
        </p:txBody>
      </p:sp>
      <p:sp>
        <p:nvSpPr>
          <p:cNvPr id="6" name="Slide Number Placeholder 3"/>
          <p:cNvSpPr txBox="1">
            <a:spLocks/>
          </p:cNvSpPr>
          <p:nvPr/>
        </p:nvSpPr>
        <p:spPr bwMode="auto">
          <a:xfrm>
            <a:off x="457200" y="6299200"/>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mn-ea"/>
                <a:cs typeface="+mn-cs"/>
              </a:defRPr>
            </a:lvl9pPr>
          </a:lstStyle>
          <a:p>
            <a:fld id="{EB3751A4-6FBD-4254-BB48-F1F5DC07A3BF}" type="slidenum">
              <a:rPr lang="en-US" altLang="en-US" sz="1200" smtClean="0">
                <a:solidFill>
                  <a:srgbClr val="898989"/>
                </a:solidFill>
                <a:ea typeface="MS PGothic" pitchFamily="34" charset="-128"/>
              </a:rPr>
              <a:pPr/>
              <a:t>81</a:t>
            </a:fld>
            <a:endParaRPr lang="en-US" altLang="en-US" sz="1200" dirty="0" smtClean="0">
              <a:solidFill>
                <a:srgbClr val="898989"/>
              </a:solidFill>
              <a:ea typeface="MS PGothic" pitchFamily="34" charset="-128"/>
            </a:endParaRPr>
          </a:p>
        </p:txBody>
      </p:sp>
      <p:sp>
        <p:nvSpPr>
          <p:cNvPr id="2" name="TextBox 1"/>
          <p:cNvSpPr txBox="1"/>
          <p:nvPr/>
        </p:nvSpPr>
        <p:spPr>
          <a:xfrm>
            <a:off x="341992" y="2438400"/>
            <a:ext cx="3010808" cy="2031325"/>
          </a:xfrm>
          <a:prstGeom prst="rect">
            <a:avLst/>
          </a:prstGeom>
          <a:noFill/>
        </p:spPr>
        <p:txBody>
          <a:bodyPr wrap="square" rtlCol="0">
            <a:spAutoFit/>
          </a:bodyPr>
          <a:lstStyle/>
          <a:p>
            <a:r>
              <a:rPr lang="en-US" sz="4200" b="1" dirty="0" smtClean="0">
                <a:solidFill>
                  <a:srgbClr val="006600"/>
                </a:solidFill>
              </a:rPr>
              <a:t>Always remember that . . . </a:t>
            </a:r>
          </a:p>
        </p:txBody>
      </p:sp>
      <p:pic>
        <p:nvPicPr>
          <p:cNvPr id="8" name="Picture 6" descr="http://media-cache-ak0.pinimg.com/736x/f2/40/fe/f240fef25cdf98bc93ac2092df4483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143000"/>
            <a:ext cx="4876800" cy="487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1910855249"/>
      </p:ext>
    </p:extLst>
  </p:cSld>
  <p:clrMapOvr>
    <a:masterClrMapping/>
  </p:clrMapOvr>
  <p:transition spd="med">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22313" y="2781300"/>
            <a:ext cx="7772400" cy="1873250"/>
          </a:xfrm>
        </p:spPr>
        <p:txBody>
          <a:bodyPr/>
          <a:lstStyle/>
          <a:p>
            <a:pPr>
              <a:buFont typeface="Arial" charset="0"/>
              <a:buNone/>
              <a:defRPr/>
            </a:pPr>
            <a:endParaRPr lang="en-US" dirty="0"/>
          </a:p>
          <a:p>
            <a:pPr>
              <a:buFont typeface="Arial" charset="0"/>
              <a:buNone/>
              <a:defRPr/>
            </a:pPr>
            <a:endParaRPr lang="en-US" dirty="0"/>
          </a:p>
          <a:p>
            <a:pPr>
              <a:buFont typeface="Arial" charset="0"/>
              <a:buNone/>
              <a:defRPr/>
            </a:pPr>
            <a:endParaRPr lang="en-US" dirty="0"/>
          </a:p>
          <a:p>
            <a:pPr>
              <a:buFont typeface="Arial" charset="0"/>
              <a:buNone/>
              <a:defRPr/>
            </a:pPr>
            <a:endParaRPr lang="en-US" dirty="0"/>
          </a:p>
        </p:txBody>
      </p:sp>
      <p:pic>
        <p:nvPicPr>
          <p:cNvPr id="5" name="Picture 4" descr="C:\Projects\IRSC_IPDAE\CorporateFiles\LogoDesign\logo_ipdae_with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38" y="1706563"/>
            <a:ext cx="7239000" cy="3983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6AC6F2A0-9863-4561-B751-2478CF4F48EA}" type="slidenum">
              <a:rPr lang="en-US" altLang="en-US" sz="1200">
                <a:solidFill>
                  <a:srgbClr val="898989"/>
                </a:solidFill>
                <a:ea typeface="MS PGothic" pitchFamily="34" charset="-128"/>
              </a:rPr>
              <a:pPr/>
              <a:t>82</a:t>
            </a:fld>
            <a:endParaRPr lang="en-US" altLang="en-US" sz="1200" dirty="0">
              <a:solidFill>
                <a:srgbClr val="898989"/>
              </a:solidFill>
              <a:ea typeface="MS PGothic" pitchFamily="34" charset="-128"/>
            </a:endParaRPr>
          </a:p>
        </p:txBody>
      </p:sp>
      <p:sp>
        <p:nvSpPr>
          <p:cNvPr id="10"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3553950092"/>
      </p:ext>
    </p:extLst>
  </p:cSld>
  <p:clrMapOvr>
    <a:masterClrMapping/>
  </p:clrMapOvr>
  <p:transition spd="med" advTm="0">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alphaModFix amt="33000"/>
            <a:duotone>
              <a:schemeClr val="accent5">
                <a:shade val="45000"/>
                <a:satMod val="135000"/>
              </a:schemeClr>
              <a:prstClr val="white"/>
            </a:duotone>
            <a:extLst/>
          </a:blip>
          <a:srcRect/>
          <a:stretch>
            <a:fillRect/>
          </a:stretch>
        </p:blipFill>
        <p:spPr bwMode="auto">
          <a:xfrm>
            <a:off x="0" y="-201165"/>
            <a:ext cx="9144000" cy="7059165"/>
          </a:xfrm>
          <a:prstGeom prst="rect">
            <a:avLst/>
          </a:prstGeom>
          <a:noFill/>
          <a:ln>
            <a:noFill/>
          </a:ln>
          <a:effectLst/>
          <a:extLst/>
        </p:spPr>
      </p:pic>
      <p:sp>
        <p:nvSpPr>
          <p:cNvPr id="107523" name="Rectangle 4"/>
          <p:cNvSpPr>
            <a:spLocks noChangeArrowheads="1"/>
          </p:cNvSpPr>
          <p:nvPr/>
        </p:nvSpPr>
        <p:spPr bwMode="auto">
          <a:xfrm>
            <a:off x="723900" y="1411287"/>
            <a:ext cx="7696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2800" b="1" dirty="0">
                <a:solidFill>
                  <a:srgbClr val="002060"/>
                </a:solidFill>
                <a:cs typeface="Arial" pitchFamily="34" charset="0"/>
              </a:rPr>
              <a:t>“The best professional development is ongoing, experiential, collaborative, and connected to and derived from working with students.”</a:t>
            </a:r>
          </a:p>
          <a:p>
            <a:pPr algn="r"/>
            <a:r>
              <a:rPr lang="en-US" altLang="en-US" b="1" dirty="0" smtClean="0">
                <a:solidFill>
                  <a:srgbClr val="002060"/>
                </a:solidFill>
                <a:cs typeface="Arial" pitchFamily="34" charset="0"/>
              </a:rPr>
              <a:t>Edutopia 2014</a:t>
            </a:r>
            <a:endParaRPr lang="en-US" altLang="en-US" b="1" dirty="0">
              <a:solidFill>
                <a:srgbClr val="002060"/>
              </a:solidFill>
              <a:cs typeface="Arial" pitchFamily="34" charset="0"/>
            </a:endParaRPr>
          </a:p>
        </p:txBody>
      </p:sp>
      <p:sp>
        <p:nvSpPr>
          <p:cNvPr id="107524" name="Rectangle 6"/>
          <p:cNvSpPr>
            <a:spLocks noChangeArrowheads="1"/>
          </p:cNvSpPr>
          <p:nvPr/>
        </p:nvSpPr>
        <p:spPr bwMode="auto">
          <a:xfrm>
            <a:off x="4017963" y="4030663"/>
            <a:ext cx="473233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b="1" dirty="0">
                <a:solidFill>
                  <a:srgbClr val="002060"/>
                </a:solidFill>
                <a:cs typeface="Arial Bold" pitchFamily="34" charset="0"/>
              </a:rPr>
              <a:t>Always here to assist!</a:t>
            </a:r>
          </a:p>
          <a:p>
            <a:endParaRPr lang="en-US" altLang="en-US" b="1" dirty="0">
              <a:solidFill>
                <a:srgbClr val="002060"/>
              </a:solidFill>
              <a:cs typeface="Arial Bold" pitchFamily="34" charset="0"/>
            </a:endParaRPr>
          </a:p>
          <a:p>
            <a:r>
              <a:rPr lang="en-US" altLang="en-US" sz="2800" b="1" dirty="0" smtClean="0">
                <a:solidFill>
                  <a:srgbClr val="002060"/>
                </a:solidFill>
                <a:latin typeface="Lucida Handwriting" panose="03010101010101010101" pitchFamily="66" charset="0"/>
                <a:cs typeface="Arial Bold" pitchFamily="34" charset="0"/>
              </a:rPr>
              <a:t>The IPDAE Team</a:t>
            </a:r>
            <a:endParaRPr lang="en-US" altLang="en-US" sz="2800" b="1" dirty="0">
              <a:solidFill>
                <a:srgbClr val="002060"/>
              </a:solidFill>
              <a:latin typeface="Lucida Handwriting" panose="03010101010101010101" pitchFamily="66" charset="0"/>
              <a:cs typeface="Arial Bold" pitchFamily="34" charset="0"/>
            </a:endParaRPr>
          </a:p>
          <a:p>
            <a:endParaRPr lang="en-US" altLang="en-US" sz="2800" b="1" dirty="0">
              <a:cs typeface="Arial Bold" pitchFamily="34" charset="0"/>
            </a:endParaRPr>
          </a:p>
        </p:txBody>
      </p:sp>
      <p:pic>
        <p:nvPicPr>
          <p:cNvPr id="107525"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6"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ED246690-4CAB-49B4-8EC7-DC2057989496}" type="slidenum">
              <a:rPr lang="en-US" altLang="en-US" sz="1200">
                <a:solidFill>
                  <a:srgbClr val="898989"/>
                </a:solidFill>
                <a:ea typeface="MS PGothic" pitchFamily="34" charset="-128"/>
              </a:rPr>
              <a:pPr/>
              <a:t>83</a:t>
            </a:fld>
            <a:endParaRPr lang="en-US" altLang="en-US" sz="1200" dirty="0">
              <a:solidFill>
                <a:srgbClr val="898989"/>
              </a:solidFill>
              <a:ea typeface="MS PGothic" pitchFamily="34" charset="-128"/>
            </a:endParaRPr>
          </a:p>
        </p:txBody>
      </p:sp>
      <p:pic>
        <p:nvPicPr>
          <p:cNvPr id="59407" name="Picture 15" descr="http://thrivehkh.files.wordpress.com/2013/06/stay-connected1.jpg"/>
          <p:cNvPicPr>
            <a:picLocks noChangeAspect="1" noChangeArrowheads="1"/>
          </p:cNvPicPr>
          <p:nvPr/>
        </p:nvPicPr>
        <p:blipFill>
          <a:blip r:embed="rId5" cstate="print">
            <a:clrChange>
              <a:clrFrom>
                <a:srgbClr val="FFFFFF"/>
              </a:clrFrom>
              <a:clrTo>
                <a:srgbClr val="FFFFFF">
                  <a:alpha val="0"/>
                </a:srgbClr>
              </a:clrTo>
            </a:clrChange>
            <a:duotone>
              <a:prstClr val="black"/>
              <a:srgbClr val="0066CC">
                <a:tint val="45000"/>
                <a:satMod val="400000"/>
              </a:srgbClr>
            </a:duotone>
            <a:extLst>
              <a:ext uri="{28A0092B-C50C-407E-A947-70E740481C1C}">
                <a14:useLocalDpi xmlns:a14="http://schemas.microsoft.com/office/drawing/2010/main" val="0"/>
              </a:ext>
            </a:extLst>
          </a:blip>
          <a:srcRect/>
          <a:stretch>
            <a:fillRect/>
          </a:stretch>
        </p:blipFill>
        <p:spPr bwMode="auto">
          <a:xfrm rot="20371997">
            <a:off x="566720" y="4516662"/>
            <a:ext cx="3124200" cy="1249680"/>
          </a:xfrm>
          <a:prstGeom prst="rect">
            <a:avLst/>
          </a:prstGeom>
          <a:noFill/>
          <a:extLst>
            <a:ext uri="{909E8E84-426E-40DD-AFC4-6F175D3DCCD1}">
              <a14:hiddenFill xmlns:a14="http://schemas.microsoft.com/office/drawing/2010/main">
                <a:solidFill>
                  <a:srgbClr val="FFFFFF"/>
                </a:solidFill>
              </a14:hiddenFill>
            </a:ext>
          </a:extLst>
        </p:spPr>
      </p:pic>
      <p:sp>
        <p:nvSpPr>
          <p:cNvPr id="107528" name="Text Box 4"/>
          <p:cNvSpPr txBox="1">
            <a:spLocks noChangeArrowheads="1"/>
          </p:cNvSpPr>
          <p:nvPr/>
        </p:nvSpPr>
        <p:spPr bwMode="auto">
          <a:xfrm>
            <a:off x="4343400" y="2286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a:solidFill>
                  <a:srgbClr val="92D050"/>
                </a:solidFill>
                <a:latin typeface="Century Gothic" pitchFamily="34" charset="0"/>
              </a:rPr>
              <a:t>www.floridaipdae.org</a:t>
            </a:r>
          </a:p>
        </p:txBody>
      </p:sp>
      <p:sp>
        <p:nvSpPr>
          <p:cNvPr id="10"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extLst>
      <p:ext uri="{BB962C8B-B14F-4D97-AF65-F5344CB8AC3E}">
        <p14:creationId xmlns:p14="http://schemas.microsoft.com/office/powerpoint/2010/main" val="4165277305"/>
      </p:ext>
    </p:extLst>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Text Box 4"/>
          <p:cNvSpPr txBox="1">
            <a:spLocks noChangeArrowheads="1"/>
          </p:cNvSpPr>
          <p:nvPr/>
        </p:nvSpPr>
        <p:spPr bwMode="auto">
          <a:xfrm>
            <a:off x="4343400" y="2286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spcBef>
                <a:spcPct val="50000"/>
              </a:spcBef>
            </a:pPr>
            <a:r>
              <a:rPr lang="en-US" altLang="en-US" sz="2000" dirty="0" smtClean="0">
                <a:solidFill>
                  <a:srgbClr val="DDDDDD"/>
                </a:solidFill>
                <a:latin typeface="Century Gothic" pitchFamily="34" charset="0"/>
              </a:rPr>
              <a:t>The </a:t>
            </a:r>
            <a:r>
              <a:rPr lang="en-US" altLang="en-US" sz="2000" dirty="0" smtClean="0">
                <a:solidFill>
                  <a:srgbClr val="7EC234"/>
                </a:solidFill>
                <a:latin typeface="Century Gothic" pitchFamily="34" charset="0"/>
              </a:rPr>
              <a:t>Focus</a:t>
            </a:r>
            <a:endParaRPr lang="en-US" altLang="en-US" sz="2000" dirty="0">
              <a:solidFill>
                <a:srgbClr val="7EC234"/>
              </a:solidFill>
              <a:latin typeface="Century Gothic" pitchFamily="34" charset="0"/>
            </a:endParaRPr>
          </a:p>
        </p:txBody>
      </p:sp>
      <p:sp>
        <p:nvSpPr>
          <p:cNvPr id="9220" name="Rectangle 3"/>
          <p:cNvSpPr>
            <a:spLocks noChangeArrowheads="1"/>
          </p:cNvSpPr>
          <p:nvPr/>
        </p:nvSpPr>
        <p:spPr bwMode="auto">
          <a:xfrm>
            <a:off x="2057400" y="1905000"/>
            <a:ext cx="6324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20000"/>
              </a:spcBef>
            </a:pPr>
            <a:endParaRPr lang="en-US" altLang="en-US" sz="2800" dirty="0"/>
          </a:p>
          <a:p>
            <a:pPr eaLnBrk="1" hangingPunct="1">
              <a:spcBef>
                <a:spcPct val="20000"/>
              </a:spcBef>
            </a:pPr>
            <a:endParaRPr lang="en-US" altLang="en-US" sz="2800" dirty="0"/>
          </a:p>
          <a:p>
            <a:pPr eaLnBrk="1" hangingPunct="1">
              <a:spcBef>
                <a:spcPct val="20000"/>
              </a:spcBef>
            </a:pPr>
            <a:endParaRPr lang="en-US" altLang="en-US" sz="2800" dirty="0"/>
          </a:p>
        </p:txBody>
      </p:sp>
      <p:pic>
        <p:nvPicPr>
          <p:cNvPr id="9221" name="Picture 5" descr="C:\Projects\IRSC_IPDAE\CorporateFiles\LogoDesign\logo_ipdae_with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52400"/>
            <a:ext cx="2317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Slide Number Placeholder 3"/>
          <p:cNvSpPr txBox="1">
            <a:spLocks/>
          </p:cNvSpPr>
          <p:nvPr/>
        </p:nvSpPr>
        <p:spPr bwMode="auto">
          <a:xfrm>
            <a:off x="457200" y="6299200"/>
            <a:ext cx="458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8A685B9D-87DE-466D-BE84-7C9EB0770F2D}" type="slidenum">
              <a:rPr lang="en-US" altLang="en-US" sz="1200">
                <a:solidFill>
                  <a:srgbClr val="898989"/>
                </a:solidFill>
                <a:ea typeface="MS PGothic" pitchFamily="34" charset="-128"/>
              </a:rPr>
              <a:pPr/>
              <a:t>9</a:t>
            </a:fld>
            <a:endParaRPr lang="en-US" altLang="en-US" sz="1200" dirty="0">
              <a:solidFill>
                <a:srgbClr val="898989"/>
              </a:solidFill>
              <a:ea typeface="MS PGothic" pitchFamily="34" charset="-128"/>
            </a:endParaRPr>
          </a:p>
        </p:txBody>
      </p:sp>
      <p:sp>
        <p:nvSpPr>
          <p:cNvPr id="2" name="TextBox 1"/>
          <p:cNvSpPr txBox="1"/>
          <p:nvPr/>
        </p:nvSpPr>
        <p:spPr>
          <a:xfrm>
            <a:off x="375228" y="1524000"/>
            <a:ext cx="8229600" cy="830997"/>
          </a:xfrm>
          <a:prstGeom prst="rect">
            <a:avLst/>
          </a:prstGeom>
          <a:noFill/>
        </p:spPr>
        <p:txBody>
          <a:bodyPr wrap="square" rtlCol="0">
            <a:spAutoFit/>
          </a:bodyPr>
          <a:lstStyle/>
          <a:p>
            <a:pPr algn="ctr"/>
            <a:r>
              <a:rPr lang="en-US" b="1" dirty="0" smtClean="0"/>
              <a:t>Instructional </a:t>
            </a:r>
            <a:r>
              <a:rPr lang="en-US" b="1" dirty="0"/>
              <a:t>Quality </a:t>
            </a:r>
            <a:r>
              <a:rPr lang="en-US" b="1" dirty="0" smtClean="0"/>
              <a:t>                     Student </a:t>
            </a:r>
            <a:r>
              <a:rPr lang="en-US" b="1" dirty="0"/>
              <a:t>Success</a:t>
            </a:r>
          </a:p>
          <a:p>
            <a:pPr algn="ctr"/>
            <a:endParaRPr lang="en-US" b="1" dirty="0" smtClean="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0393" y="2470150"/>
            <a:ext cx="3829050" cy="38290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bwMode="auto">
          <a:xfrm>
            <a:off x="3931227" y="1536727"/>
            <a:ext cx="1402773" cy="4572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0" name="Text Box 3"/>
          <p:cNvSpPr txBox="1">
            <a:spLocks noChangeArrowheads="1"/>
          </p:cNvSpPr>
          <p:nvPr/>
        </p:nvSpPr>
        <p:spPr bwMode="auto">
          <a:xfrm>
            <a:off x="4876800" y="6450013"/>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altLang="en-US" sz="800" dirty="0" smtClean="0">
                <a:solidFill>
                  <a:schemeClr val="tx1">
                    <a:lumMod val="50000"/>
                    <a:lumOff val="50000"/>
                  </a:schemeClr>
                </a:solidFill>
              </a:rPr>
              <a:t>2018 </a:t>
            </a:r>
            <a:r>
              <a:rPr lang="en-US" altLang="en-US" sz="800" dirty="0">
                <a:solidFill>
                  <a:schemeClr val="tx1">
                    <a:lumMod val="50000"/>
                    <a:lumOff val="50000"/>
                  </a:schemeClr>
                </a:solidFill>
              </a:rPr>
              <a:t>The Institute for the Professional Development of Adult Educators</a:t>
            </a:r>
          </a:p>
        </p:txBody>
      </p:sp>
    </p:spTree>
    <p:custDataLst>
      <p:tags r:id="rId1"/>
    </p:custDataLst>
    <p:extLst>
      <p:ext uri="{BB962C8B-B14F-4D97-AF65-F5344CB8AC3E}">
        <p14:creationId xmlns:p14="http://schemas.microsoft.com/office/powerpoint/2010/main" val="684364468"/>
      </p:ext>
    </p:extLst>
  </p:cSld>
  <p:clrMapOvr>
    <a:masterClrMapping/>
  </p:clrMapOvr>
  <p:transition spd="med">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IMING" val="|2.1|1.8"/>
</p:tagLst>
</file>

<file path=ppt/tags/tag11.xml><?xml version="1.0" encoding="utf-8"?>
<p:tagLst xmlns:a="http://schemas.openxmlformats.org/drawingml/2006/main" xmlns:r="http://schemas.openxmlformats.org/officeDocument/2006/relationships" xmlns:p="http://schemas.openxmlformats.org/presentationml/2006/main">
  <p:tag name="TIMING" val="|2.1|1.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IMING" val="|2.1|1.8"/>
</p:tagLst>
</file>

<file path=ppt/tags/tag5.xml><?xml version="1.0" encoding="utf-8"?>
<p:tagLst xmlns:a="http://schemas.openxmlformats.org/drawingml/2006/main" xmlns:r="http://schemas.openxmlformats.org/officeDocument/2006/relationships" xmlns:p="http://schemas.openxmlformats.org/presentationml/2006/main">
  <p:tag name="TIMING" val="|2.1|1.8"/>
</p:tagLst>
</file>

<file path=ppt/tags/tag6.xml><?xml version="1.0" encoding="utf-8"?>
<p:tagLst xmlns:a="http://schemas.openxmlformats.org/drawingml/2006/main" xmlns:r="http://schemas.openxmlformats.org/officeDocument/2006/relationships" xmlns:p="http://schemas.openxmlformats.org/presentationml/2006/main">
  <p:tag name="TIMING" val="|2.1|1.8"/>
</p:tagLst>
</file>

<file path=ppt/tags/tag7.xml><?xml version="1.0" encoding="utf-8"?>
<p:tagLst xmlns:a="http://schemas.openxmlformats.org/drawingml/2006/main" xmlns:r="http://schemas.openxmlformats.org/officeDocument/2006/relationships" xmlns:p="http://schemas.openxmlformats.org/presentationml/2006/main">
  <p:tag name="TIMING" val="|2.1|1.8"/>
</p:tagLst>
</file>

<file path=ppt/tags/tag8.xml><?xml version="1.0" encoding="utf-8"?>
<p:tagLst xmlns:a="http://schemas.openxmlformats.org/drawingml/2006/main" xmlns:r="http://schemas.openxmlformats.org/officeDocument/2006/relationships" xmlns:p="http://schemas.openxmlformats.org/presentationml/2006/main">
  <p:tag name="TIMING" val="|2.1|1.8"/>
</p:tagLst>
</file>

<file path=ppt/tags/tag9.xml><?xml version="1.0" encoding="utf-8"?>
<p:tagLst xmlns:a="http://schemas.openxmlformats.org/drawingml/2006/main" xmlns:r="http://schemas.openxmlformats.org/officeDocument/2006/relationships" xmlns:p="http://schemas.openxmlformats.org/presentationml/2006/main">
  <p:tag name="TIMING" val="|2.1|1.8"/>
</p:tagLst>
</file>

<file path=ppt/theme/theme1.xml><?xml version="1.0" encoding="utf-8"?>
<a:theme xmlns:a="http://schemas.openxmlformats.org/drawingml/2006/main" name="VOICEONE_Hero 2005">
  <a:themeElements>
    <a:clrScheme name="VOICEONE_Hero 20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OICEONE_Hero 2005">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VOICEONE_Hero 20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OICEONE_Hero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OICEONE_Hero 200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ICEONE_Hero 200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OICEONE_Hero 20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OICEONE_Hero 20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OICEONE_Hero 20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VOICEONE_Hero 2005</Template>
  <TotalTime>19108</TotalTime>
  <Words>9440</Words>
  <Application>Microsoft Office PowerPoint</Application>
  <PresentationFormat>On-screen Show (4:3)</PresentationFormat>
  <Paragraphs>1403</Paragraphs>
  <Slides>83</Slides>
  <Notes>83</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VOICEONE_Hero 2005</vt:lpstr>
      <vt:lpstr>PowerPoint Presentation</vt:lpstr>
      <vt:lpstr>PowerPoint Presentation</vt:lpstr>
      <vt:lpstr>PowerPoint Presentation</vt:lpstr>
      <vt:lpstr>PowerPoint Presentation</vt:lpstr>
      <vt:lpstr>Because we believe in adult learners . . .</vt:lpstr>
      <vt:lpstr>PowerPoint Presentation</vt:lpstr>
      <vt:lpstr>PowerPoint Presentation</vt:lpstr>
      <vt:lpstr>The “Big”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Exploring the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ELA/Literacy Shifts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Reflections:                           Whole Group Sharing</vt:lpstr>
      <vt:lpstr>PowerPoint Presentation</vt:lpstr>
      <vt:lpstr>PowerPoint Presentation</vt:lpstr>
      <vt:lpstr>PowerPoint Presentation</vt:lpstr>
      <vt:lpstr>PowerPoint Presentation</vt:lpstr>
    </vt:vector>
  </TitlesOfParts>
  <Company>HBI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Summary</dc:title>
  <dc:creator>Bonnie Goonen</dc:creator>
  <cp:lastModifiedBy>Bonnie</cp:lastModifiedBy>
  <cp:revision>621</cp:revision>
  <cp:lastPrinted>2018-03-13T19:32:33Z</cp:lastPrinted>
  <dcterms:created xsi:type="dcterms:W3CDTF">2005-02-03T19:10:17Z</dcterms:created>
  <dcterms:modified xsi:type="dcterms:W3CDTF">2018-06-07T14:16:17Z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76DFD7B6-E437-4A48-96D2-FAA2EF18C61C</vt:lpwstr>
  </property>
  <property fmtid="{D5CDD505-2E9C-101B-9397-08002B2CF9AE}" pid="3" name="ArticulatePath">
    <vt:lpwstr>IPDAE_T2c</vt:lpwstr>
  </property>
</Properties>
</file>