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321" r:id="rId2"/>
    <p:sldId id="1118" r:id="rId3"/>
    <p:sldId id="1119" r:id="rId4"/>
    <p:sldId id="1120" r:id="rId5"/>
    <p:sldId id="1121" r:id="rId6"/>
    <p:sldId id="1122" r:id="rId7"/>
    <p:sldId id="1123" r:id="rId8"/>
    <p:sldId id="1124" r:id="rId9"/>
    <p:sldId id="1125" r:id="rId10"/>
    <p:sldId id="1126" r:id="rId11"/>
  </p:sldIdLst>
  <p:sldSz cx="9144000" cy="6858000" type="screen4x3"/>
  <p:notesSz cx="7077075" cy="9363075"/>
  <p:custDataLst>
    <p:tags r:id="rId1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E4E4"/>
    <a:srgbClr val="ECECEC"/>
    <a:srgbClr val="F2F2F2"/>
    <a:srgbClr val="E6E6E6"/>
    <a:srgbClr val="7EC234"/>
    <a:srgbClr val="CCE9AD"/>
    <a:srgbClr val="003760"/>
    <a:srgbClr val="D6BBEB"/>
    <a:srgbClr val="F4ECF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79291" autoAdjust="0"/>
  </p:normalViewPr>
  <p:slideViewPr>
    <p:cSldViewPr>
      <p:cViewPr>
        <p:scale>
          <a:sx n="85" d="100"/>
          <a:sy n="85" d="100"/>
        </p:scale>
        <p:origin x="-120"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738"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3" name="Rectangle 3"/>
          <p:cNvSpPr>
            <a:spLocks noGrp="1" noChangeArrowheads="1"/>
          </p:cNvSpPr>
          <p:nvPr>
            <p:ph type="dt" sz="quarter" idx="1"/>
          </p:nvPr>
        </p:nvSpPr>
        <p:spPr bwMode="auto">
          <a:xfrm>
            <a:off x="4008100" y="0"/>
            <a:ext cx="3067374" cy="468474"/>
          </a:xfrm>
          <a:prstGeom prst="rect">
            <a:avLst/>
          </a:prstGeom>
          <a:noFill/>
          <a:ln>
            <a:noFill/>
          </a:ln>
          <a:effectLst/>
          <a:extLst/>
        </p:spPr>
        <p:txBody>
          <a:bodyPr vert="horz" wrap="square" lIns="92181" tIns="46090" rIns="92181" bIns="46090" numCol="1" anchor="t" anchorCtr="0" compatLnSpc="1">
            <a:prstTxWarp prst="textNoShape">
              <a:avLst/>
            </a:prstTxWarp>
          </a:bodyPr>
          <a:lstStyle>
            <a:lvl1pPr algn="r">
              <a:defRPr sz="1200">
                <a:latin typeface="Times" pitchFamily="18" charset="0"/>
              </a:defRPr>
            </a:lvl1pPr>
          </a:lstStyle>
          <a:p>
            <a:pPr>
              <a:defRPr/>
            </a:pPr>
            <a:r>
              <a:rPr lang="en-US" dirty="0" smtClean="0">
                <a:latin typeface="Century Gothic" panose="020B0502020202020204" pitchFamily="34" charset="0"/>
                <a:cs typeface="Arial" panose="020B0604020202020204" pitchFamily="34" charset="0"/>
              </a:rPr>
              <a:t>Name of Presentation</a:t>
            </a:r>
            <a:endParaRPr lang="en-US" dirty="0">
              <a:latin typeface="Century Gothic" panose="020B0502020202020204" pitchFamily="34" charset="0"/>
              <a:cs typeface="Arial" panose="020B0604020202020204" pitchFamily="34" charset="0"/>
            </a:endParaRPr>
          </a:p>
        </p:txBody>
      </p:sp>
      <p:sp>
        <p:nvSpPr>
          <p:cNvPr id="81924" name="Rectangle 4"/>
          <p:cNvSpPr>
            <a:spLocks noGrp="1" noChangeArrowheads="1"/>
          </p:cNvSpPr>
          <p:nvPr>
            <p:ph type="ftr" sz="quarter" idx="2"/>
          </p:nvPr>
        </p:nvSpPr>
        <p:spPr bwMode="auto">
          <a:xfrm>
            <a:off x="0" y="8893003"/>
            <a:ext cx="3067374" cy="468474"/>
          </a:xfrm>
          <a:prstGeom prst="rect">
            <a:avLst/>
          </a:prstGeom>
          <a:noFill/>
          <a:ln>
            <a:noFill/>
          </a:ln>
          <a:effectLst/>
          <a:extLst/>
        </p:spPr>
        <p:txBody>
          <a:bodyPr vert="horz" wrap="square" lIns="92181" tIns="46090" rIns="92181" bIns="46090" numCol="1" anchor="b" anchorCtr="0" compatLnSpc="1">
            <a:prstTxWarp prst="textNoShape">
              <a:avLst/>
            </a:prstTxWarp>
          </a:bodyPr>
          <a:lstStyle>
            <a:lvl1pPr>
              <a:defRPr sz="1200">
                <a:latin typeface="Times" pitchFamily="18" charset="0"/>
              </a:defRPr>
            </a:lvl1pPr>
          </a:lstStyle>
          <a:p>
            <a:pPr>
              <a:defRPr/>
            </a:pPr>
            <a:r>
              <a:rPr lang="en-US" dirty="0" smtClean="0">
                <a:latin typeface="Century Gothic" panose="020B0502020202020204" pitchFamily="34" charset="0"/>
                <a:cs typeface="Arial" panose="020B0604020202020204" pitchFamily="34" charset="0"/>
              </a:rPr>
              <a:t>Date</a:t>
            </a:r>
            <a:endParaRPr lang="en-US" dirty="0">
              <a:latin typeface="Century Gothic" panose="020B0502020202020204" pitchFamily="34" charset="0"/>
              <a:cs typeface="Arial" panose="020B0604020202020204" pitchFamily="34" charset="0"/>
            </a:endParaRPr>
          </a:p>
        </p:txBody>
      </p:sp>
      <p:sp>
        <p:nvSpPr>
          <p:cNvPr id="81925" name="Rectangle 5"/>
          <p:cNvSpPr>
            <a:spLocks noGrp="1" noChangeArrowheads="1"/>
          </p:cNvSpPr>
          <p:nvPr>
            <p:ph type="sldNum" sz="quarter" idx="3"/>
          </p:nvPr>
        </p:nvSpPr>
        <p:spPr bwMode="auto">
          <a:xfrm>
            <a:off x="4008100" y="8893003"/>
            <a:ext cx="3067374" cy="468474"/>
          </a:xfrm>
          <a:prstGeom prst="rect">
            <a:avLst/>
          </a:prstGeom>
          <a:noFill/>
          <a:ln>
            <a:noFill/>
          </a:ln>
          <a:effectLst/>
          <a:extLst/>
        </p:spPr>
        <p:txBody>
          <a:bodyPr vert="horz" wrap="square" lIns="92181" tIns="46090" rIns="92181" bIns="46090" numCol="1" anchor="b" anchorCtr="0" compatLnSpc="1">
            <a:prstTxWarp prst="textNoShape">
              <a:avLst/>
            </a:prstTxWarp>
          </a:bodyPr>
          <a:lstStyle>
            <a:lvl1pPr algn="r">
              <a:defRPr sz="1200">
                <a:latin typeface="Times" pitchFamily="18" charset="0"/>
              </a:defRPr>
            </a:lvl1pPr>
          </a:lstStyle>
          <a:p>
            <a:pPr>
              <a:defRPr/>
            </a:pPr>
            <a:fld id="{16FB487B-CAC0-450F-B58C-94A6EB39CC58}" type="slidenum">
              <a:rPr lang="en-US"/>
              <a:pPr>
                <a:defRPr/>
              </a:pPr>
              <a:t>‹#›</a:t>
            </a:fld>
            <a:endParaRPr lang="en-US" dirty="0"/>
          </a:p>
        </p:txBody>
      </p:sp>
      <p:pic>
        <p:nvPicPr>
          <p:cNvPr id="6" name="Picture 5" descr="logo_ipdae_withTag"/>
          <p:cNvPicPr/>
          <p:nvPr/>
        </p:nvPicPr>
        <p:blipFill>
          <a:blip r:embed="rId2">
            <a:extLst>
              <a:ext uri="{28A0092B-C50C-407E-A947-70E740481C1C}">
                <a14:useLocalDpi xmlns:a14="http://schemas.microsoft.com/office/drawing/2010/main" val="0"/>
              </a:ext>
            </a:extLst>
          </a:blip>
          <a:srcRect/>
          <a:stretch>
            <a:fillRect/>
          </a:stretch>
        </p:blipFill>
        <p:spPr bwMode="auto">
          <a:xfrm>
            <a:off x="461549" y="0"/>
            <a:ext cx="1548110" cy="503649"/>
          </a:xfrm>
          <a:prstGeom prst="rect">
            <a:avLst/>
          </a:prstGeom>
          <a:noFill/>
          <a:ln>
            <a:noFill/>
          </a:ln>
        </p:spPr>
      </p:pic>
    </p:spTree>
    <p:extLst>
      <p:ext uri="{BB962C8B-B14F-4D97-AF65-F5344CB8AC3E}">
        <p14:creationId xmlns:p14="http://schemas.microsoft.com/office/powerpoint/2010/main" val="1055799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9" name="Rectangle 3"/>
          <p:cNvSpPr>
            <a:spLocks noGrp="1" noChangeArrowheads="1"/>
          </p:cNvSpPr>
          <p:nvPr>
            <p:ph type="dt" idx="1"/>
          </p:nvPr>
        </p:nvSpPr>
        <p:spPr bwMode="auto">
          <a:xfrm>
            <a:off x="4008100" y="0"/>
            <a:ext cx="3067374" cy="468474"/>
          </a:xfrm>
          <a:prstGeom prst="rect">
            <a:avLst/>
          </a:prstGeom>
          <a:noFill/>
          <a:ln>
            <a:noFill/>
          </a:ln>
          <a:effectLst/>
          <a:extLst/>
        </p:spPr>
        <p:txBody>
          <a:bodyPr vert="horz" wrap="square" lIns="92181" tIns="46090" rIns="92181" bIns="46090" numCol="1" anchor="t" anchorCtr="0" compatLnSpc="1">
            <a:prstTxWarp prst="textNoShape">
              <a:avLst/>
            </a:prstTxWarp>
          </a:bodyPr>
          <a:lstStyle>
            <a:lvl1pPr algn="r">
              <a:defRPr sz="1100">
                <a:latin typeface="Century Gothic" panose="020B0502020202020204" pitchFamily="34" charset="0"/>
              </a:defRPr>
            </a:lvl1pPr>
          </a:lstStyle>
          <a:p>
            <a:pPr>
              <a:defRPr/>
            </a:pPr>
            <a:r>
              <a:rPr lang="en-US" dirty="0" smtClean="0"/>
              <a:t>Name of Presentation</a:t>
            </a:r>
            <a:endParaRPr lang="en-US" dirty="0"/>
          </a:p>
        </p:txBody>
      </p:sp>
      <p:sp>
        <p:nvSpPr>
          <p:cNvPr id="86021" name="Rectangle 5"/>
          <p:cNvSpPr>
            <a:spLocks noGrp="1" noChangeArrowheads="1"/>
          </p:cNvSpPr>
          <p:nvPr>
            <p:ph type="body" sz="quarter" idx="3"/>
          </p:nvPr>
        </p:nvSpPr>
        <p:spPr bwMode="auto">
          <a:xfrm>
            <a:off x="708349" y="4448101"/>
            <a:ext cx="5660378" cy="4213064"/>
          </a:xfrm>
          <a:prstGeom prst="rect">
            <a:avLst/>
          </a:prstGeom>
          <a:noFill/>
          <a:ln>
            <a:noFill/>
          </a:ln>
          <a:effectLst/>
          <a:extLst/>
        </p:spPr>
        <p:txBody>
          <a:bodyPr vert="horz" wrap="square" lIns="92181" tIns="46090" rIns="92181" bIns="460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893003"/>
            <a:ext cx="3067374" cy="468474"/>
          </a:xfrm>
          <a:prstGeom prst="rect">
            <a:avLst/>
          </a:prstGeom>
          <a:noFill/>
          <a:ln>
            <a:noFill/>
          </a:ln>
          <a:effectLst/>
          <a:extLst/>
        </p:spPr>
        <p:txBody>
          <a:bodyPr vert="horz" wrap="square" lIns="92181" tIns="46090" rIns="92181" bIns="46090" numCol="1" anchor="b" anchorCtr="0" compatLnSpc="1">
            <a:prstTxWarp prst="textNoShape">
              <a:avLst/>
            </a:prstTxWarp>
          </a:bodyPr>
          <a:lstStyle>
            <a:lvl1pPr>
              <a:defRPr sz="1100">
                <a:latin typeface="Century Gothic" panose="020B0502020202020204" pitchFamily="34" charset="0"/>
              </a:defRPr>
            </a:lvl1pPr>
          </a:lstStyle>
          <a:p>
            <a:pPr>
              <a:defRPr/>
            </a:pPr>
            <a:r>
              <a:rPr lang="en-US" dirty="0" smtClean="0"/>
              <a:t>Date</a:t>
            </a:r>
            <a:endParaRPr lang="en-US" dirty="0"/>
          </a:p>
        </p:txBody>
      </p:sp>
      <p:sp>
        <p:nvSpPr>
          <p:cNvPr id="86023" name="Rectangle 7"/>
          <p:cNvSpPr>
            <a:spLocks noGrp="1" noChangeArrowheads="1"/>
          </p:cNvSpPr>
          <p:nvPr>
            <p:ph type="sldNum" sz="quarter" idx="5"/>
          </p:nvPr>
        </p:nvSpPr>
        <p:spPr bwMode="auto">
          <a:xfrm>
            <a:off x="4008100" y="8893003"/>
            <a:ext cx="3067374" cy="468474"/>
          </a:xfrm>
          <a:prstGeom prst="rect">
            <a:avLst/>
          </a:prstGeom>
          <a:noFill/>
          <a:ln>
            <a:noFill/>
          </a:ln>
          <a:effectLst/>
          <a:extLst/>
        </p:spPr>
        <p:txBody>
          <a:bodyPr vert="horz" wrap="square" lIns="92181" tIns="46090" rIns="92181" bIns="46090" numCol="1" anchor="b" anchorCtr="0" compatLnSpc="1">
            <a:prstTxWarp prst="textNoShape">
              <a:avLst/>
            </a:prstTxWarp>
          </a:bodyPr>
          <a:lstStyle>
            <a:lvl1pPr algn="r">
              <a:defRPr sz="1100">
                <a:latin typeface="Century Gothic" panose="020B0502020202020204" pitchFamily="34" charset="0"/>
              </a:defRPr>
            </a:lvl1pPr>
          </a:lstStyle>
          <a:p>
            <a:pPr>
              <a:defRPr/>
            </a:pPr>
            <a:fld id="{8D1E2E49-F270-4491-ADF2-4F8BBB0C4E26}" type="slidenum">
              <a:rPr lang="en-US" smtClean="0"/>
              <a:pPr>
                <a:defRPr/>
              </a:pPr>
              <a:t>‹#›</a:t>
            </a:fld>
            <a:endParaRPr lang="en-US" dirty="0"/>
          </a:p>
        </p:txBody>
      </p:sp>
      <p:sp>
        <p:nvSpPr>
          <p:cNvPr id="2" name="Slide Image Placeholder 1"/>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2181" tIns="46090" rIns="92181" bIns="46090" rtlCol="0" anchor="ctr"/>
          <a:lstStyle/>
          <a:p>
            <a:endParaRPr lang="en-US" dirty="0"/>
          </a:p>
        </p:txBody>
      </p:sp>
      <p:pic>
        <p:nvPicPr>
          <p:cNvPr id="8" name="Picture 7" descr="logo_ipdae_withTag"/>
          <p:cNvPicPr/>
          <p:nvPr/>
        </p:nvPicPr>
        <p:blipFill>
          <a:blip r:embed="rId2">
            <a:extLst>
              <a:ext uri="{28A0092B-C50C-407E-A947-70E740481C1C}">
                <a14:useLocalDpi xmlns:a14="http://schemas.microsoft.com/office/drawing/2010/main" val="0"/>
              </a:ext>
            </a:extLst>
          </a:blip>
          <a:srcRect/>
          <a:stretch>
            <a:fillRect/>
          </a:stretch>
        </p:blipFill>
        <p:spPr bwMode="auto">
          <a:xfrm>
            <a:off x="461549" y="0"/>
            <a:ext cx="1548110" cy="503649"/>
          </a:xfrm>
          <a:prstGeom prst="rect">
            <a:avLst/>
          </a:prstGeom>
          <a:noFill/>
          <a:ln>
            <a:noFill/>
          </a:ln>
        </p:spPr>
      </p:pic>
    </p:spTree>
    <p:extLst>
      <p:ext uri="{BB962C8B-B14F-4D97-AF65-F5344CB8AC3E}">
        <p14:creationId xmlns:p14="http://schemas.microsoft.com/office/powerpoint/2010/main" val="330654447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96975" y="701675"/>
            <a:ext cx="4683125" cy="3511550"/>
          </a:xfrm>
          <a:prstGeom prst="rect">
            <a:avLst/>
          </a:prstGeom>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mn-lt"/>
              </a:rPr>
              <a:t>Key</a:t>
            </a:r>
            <a:r>
              <a:rPr lang="en-US" altLang="en-US" b="1" baseline="0" dirty="0" smtClean="0">
                <a:latin typeface="+mn-lt"/>
              </a:rPr>
              <a:t> Points</a:t>
            </a:r>
          </a:p>
          <a:p>
            <a:endParaRPr lang="en-US" altLang="en-US" b="1" baseline="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The first slide should always include the title, the url for Florida IPDAE, and the phrase: </a:t>
            </a:r>
            <a:r>
              <a:rPr lang="en-US" altLang="en-US" sz="1200" dirty="0" smtClean="0"/>
              <a:t>This training event is supported with federal funds as appropriated to the Florida Department of Education, Division of Career and Adult Education for the provision of state leadership professional development activities.</a:t>
            </a:r>
            <a:r>
              <a:rPr lang="en-US" altLang="en-US" sz="120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Century Gothic is the preferred font to be used. The title should use a minimum font size of 36. You may wish to use an</a:t>
            </a:r>
            <a:r>
              <a:rPr lang="en-US" altLang="en-US" sz="1200" dirty="0" smtClean="0"/>
              <a:t> alternate font – Arial or Calibri.</a:t>
            </a: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8968" indent="-288065">
              <a:defRPr sz="2400">
                <a:solidFill>
                  <a:schemeClr val="tx1"/>
                </a:solidFill>
                <a:latin typeface="Arial" charset="0"/>
              </a:defRPr>
            </a:lvl2pPr>
            <a:lvl3pPr marL="1152258" indent="-230452">
              <a:defRPr sz="2400">
                <a:solidFill>
                  <a:schemeClr val="tx1"/>
                </a:solidFill>
                <a:latin typeface="Arial" charset="0"/>
              </a:defRPr>
            </a:lvl3pPr>
            <a:lvl4pPr marL="1613162" indent="-230452">
              <a:defRPr sz="2400">
                <a:solidFill>
                  <a:schemeClr val="tx1"/>
                </a:solidFill>
                <a:latin typeface="Arial" charset="0"/>
              </a:defRPr>
            </a:lvl4pPr>
            <a:lvl5pPr marL="2074065" indent="-230452">
              <a:defRPr sz="2400">
                <a:solidFill>
                  <a:schemeClr val="tx1"/>
                </a:solidFill>
                <a:latin typeface="Arial" charset="0"/>
              </a:defRPr>
            </a:lvl5pPr>
            <a:lvl6pPr marL="2534968" indent="-230452" eaLnBrk="0" fontAlgn="base" hangingPunct="0">
              <a:spcBef>
                <a:spcPct val="0"/>
              </a:spcBef>
              <a:spcAft>
                <a:spcPct val="0"/>
              </a:spcAft>
              <a:defRPr sz="2400">
                <a:solidFill>
                  <a:schemeClr val="tx1"/>
                </a:solidFill>
                <a:latin typeface="Arial" charset="0"/>
              </a:defRPr>
            </a:lvl6pPr>
            <a:lvl7pPr marL="2995872" indent="-230452" eaLnBrk="0" fontAlgn="base" hangingPunct="0">
              <a:spcBef>
                <a:spcPct val="0"/>
              </a:spcBef>
              <a:spcAft>
                <a:spcPct val="0"/>
              </a:spcAft>
              <a:defRPr sz="2400">
                <a:solidFill>
                  <a:schemeClr val="tx1"/>
                </a:solidFill>
                <a:latin typeface="Arial" charset="0"/>
              </a:defRPr>
            </a:lvl7pPr>
            <a:lvl8pPr marL="3456775" indent="-230452" eaLnBrk="0" fontAlgn="base" hangingPunct="0">
              <a:spcBef>
                <a:spcPct val="0"/>
              </a:spcBef>
              <a:spcAft>
                <a:spcPct val="0"/>
              </a:spcAft>
              <a:defRPr sz="2400">
                <a:solidFill>
                  <a:schemeClr val="tx1"/>
                </a:solidFill>
                <a:latin typeface="Arial" charset="0"/>
              </a:defRPr>
            </a:lvl8pPr>
            <a:lvl9pPr marL="3917678" indent="-230452" eaLnBrk="0" fontAlgn="base" hangingPunct="0">
              <a:spcBef>
                <a:spcPct val="0"/>
              </a:spcBef>
              <a:spcAft>
                <a:spcPct val="0"/>
              </a:spcAft>
              <a:defRPr sz="2400">
                <a:solidFill>
                  <a:schemeClr val="tx1"/>
                </a:solidFill>
                <a:latin typeface="Arial" charset="0"/>
              </a:defRPr>
            </a:lvl9pPr>
          </a:lstStyle>
          <a:p>
            <a:fld id="{2A6C0685-5F7C-4157-B358-1650050626BB}" type="slidenum">
              <a:rPr lang="en-US" altLang="en-US" sz="1200">
                <a:latin typeface="Times" pitchFamily="18" charset="0"/>
              </a:rPr>
              <a:pPr/>
              <a:t>1</a:t>
            </a:fld>
            <a:endParaRPr lang="en-US" altLang="en-US" sz="1200" dirty="0">
              <a:latin typeface="Times" pitchFamily="18" charset="0"/>
            </a:endParaRPr>
          </a:p>
        </p:txBody>
      </p:sp>
      <p:sp>
        <p:nvSpPr>
          <p:cNvPr id="3" name="Date Placeholder 2"/>
          <p:cNvSpPr>
            <a:spLocks noGrp="1"/>
          </p:cNvSpPr>
          <p:nvPr>
            <p:ph type="dt" idx="11"/>
          </p:nvPr>
        </p:nvSpPr>
        <p:spPr/>
        <p:txBody>
          <a:bodyPr/>
          <a:lstStyle/>
          <a:p>
            <a:pPr>
              <a:defRPr/>
            </a:pPr>
            <a:r>
              <a:rPr lang="en-US" dirty="0" smtClean="0"/>
              <a:t>Name of Presentation</a:t>
            </a:r>
            <a:endParaRPr lang="en-US" dirty="0"/>
          </a:p>
        </p:txBody>
      </p:sp>
      <p:sp>
        <p:nvSpPr>
          <p:cNvPr id="4" name="Footer Placeholder 3"/>
          <p:cNvSpPr>
            <a:spLocks noGrp="1"/>
          </p:cNvSpPr>
          <p:nvPr>
            <p:ph type="ftr" sz="quarter" idx="12"/>
          </p:nvPr>
        </p:nvSpPr>
        <p:spPr/>
        <p:txBody>
          <a:bodyPr/>
          <a:lstStyle/>
          <a:p>
            <a:pPr>
              <a:defRPr/>
            </a:pPr>
            <a:r>
              <a:rPr lang="en-US" dirty="0" smtClean="0"/>
              <a:t>Date</a:t>
            </a:r>
            <a:endParaRPr lang="en-US" dirty="0"/>
          </a:p>
        </p:txBody>
      </p:sp>
    </p:spTree>
    <p:extLst>
      <p:ext uri="{BB962C8B-B14F-4D97-AF65-F5344CB8AC3E}">
        <p14:creationId xmlns:p14="http://schemas.microsoft.com/office/powerpoint/2010/main" val="363492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33966E6D-872D-4BED-A5BC-285EE5661FAE}" type="slidenum">
              <a:rPr lang="en-US" altLang="en-US" sz="1200">
                <a:latin typeface="Times" pitchFamily="18" charset="0"/>
              </a:rPr>
              <a:pPr algn="r"/>
              <a:t>10</a:t>
            </a:fld>
            <a:endParaRPr lang="en-US" altLang="en-US" sz="1200">
              <a:latin typeface="Times" pitchFamily="18"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FB315D42-04AB-42CB-8F9B-37BA7F0106FD}" type="slidenum">
              <a:rPr lang="en-US" altLang="en-US" sz="1200">
                <a:latin typeface="Times" pitchFamily="18" charset="0"/>
              </a:rPr>
              <a:pPr algn="r"/>
              <a:t>2</a:t>
            </a:fld>
            <a:endParaRPr lang="en-US" altLang="en-US" sz="1200">
              <a:latin typeface="Times" pitchFamily="18" charset="0"/>
            </a:endParaRPr>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27033235-0240-4A10-872B-48AA4E09B9B1}" type="slidenum">
              <a:rPr lang="en-US" altLang="en-US" sz="1200">
                <a:latin typeface="Times" pitchFamily="18" charset="0"/>
              </a:rPr>
              <a:pPr algn="r"/>
              <a:t>3</a:t>
            </a:fld>
            <a:endParaRPr lang="en-US" altLang="en-US" sz="1200">
              <a:latin typeface="Times" pitchFamily="18" charset="0"/>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B8337B93-8E5D-436E-916E-6464B57C546C}" type="slidenum">
              <a:rPr lang="en-US" altLang="en-US" sz="1200">
                <a:latin typeface="Times" pitchFamily="18" charset="0"/>
              </a:rPr>
              <a:pPr algn="r"/>
              <a:t>4</a:t>
            </a:fld>
            <a:endParaRPr lang="en-US" altLang="en-US" sz="1200">
              <a:latin typeface="Times" pitchFamily="18" charset="0"/>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375C50EA-427D-4355-A470-247ED042E36A}" type="slidenum">
              <a:rPr lang="en-US" altLang="en-US" sz="1200">
                <a:latin typeface="Times" pitchFamily="18" charset="0"/>
              </a:rPr>
              <a:pPr algn="r"/>
              <a:t>5</a:t>
            </a:fld>
            <a:endParaRPr lang="en-US" altLang="en-US" sz="1200">
              <a:latin typeface="Times" pitchFamily="18" charset="0"/>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71135FD7-D2AF-4905-AC4F-C0D84F578F48}" type="slidenum">
              <a:rPr lang="en-US" altLang="en-US" sz="1200">
                <a:latin typeface="Times" pitchFamily="18" charset="0"/>
              </a:rPr>
              <a:pPr algn="r"/>
              <a:t>6</a:t>
            </a:fld>
            <a:endParaRPr lang="en-US" altLang="en-US" sz="1200">
              <a:latin typeface="Times" pitchFamily="18"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D69E8BED-9DF9-4721-977B-993657697365}" type="slidenum">
              <a:rPr lang="en-US" altLang="en-US" sz="1200">
                <a:latin typeface="Times" pitchFamily="18" charset="0"/>
              </a:rPr>
              <a:pPr algn="r"/>
              <a:t>7</a:t>
            </a:fld>
            <a:endParaRPr lang="en-US" altLang="en-US" sz="1200">
              <a:latin typeface="Times" pitchFamily="18"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336815A7-6EAC-4896-8EC3-706D8A1177C5}" type="slidenum">
              <a:rPr lang="en-US" altLang="en-US" sz="1200">
                <a:latin typeface="Times" pitchFamily="18" charset="0"/>
              </a:rPr>
              <a:pPr algn="r"/>
              <a:t>8</a:t>
            </a:fld>
            <a:endParaRPr lang="en-US" altLang="en-US" sz="1200">
              <a:latin typeface="Times" pitchFamily="18"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67C531E3-CD00-4CB9-BBD7-07F60321C97F}" type="slidenum">
              <a:rPr lang="en-US" altLang="en-US" sz="1200">
                <a:latin typeface="Times" pitchFamily="18" charset="0"/>
              </a:rPr>
              <a:pPr algn="r"/>
              <a:t>9</a:t>
            </a:fld>
            <a:endParaRPr lang="en-US" altLang="en-US" sz="1200">
              <a:latin typeface="Times" pitchFamily="18" charset="0"/>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C:\Projects\IRSC_IPDAE\CorporateFiles\PowerPoint_Template\SourceContents\BG1e_IPDA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072018"/>
      </p:ext>
    </p:extLst>
  </p:cSld>
  <p:clrMapOvr>
    <a:masterClrMapping/>
  </p:clrMapOvr>
  <p:transition spd="med" advTm="1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866853"/>
      </p:ext>
    </p:extLst>
  </p:cSld>
  <p:clrMapOvr>
    <a:masterClrMapping/>
  </p:clrMapOvr>
  <p:transition spd="med" advTm="1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941046"/>
      </p:ext>
    </p:extLst>
  </p:cSld>
  <p:clrMapOvr>
    <a:masterClrMapping/>
  </p:clrMapOvr>
  <p:transition spd="med" advTm="1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20" name="Text Placeholder 19"/>
          <p:cNvSpPr>
            <a:spLocks noGrp="1"/>
          </p:cNvSpPr>
          <p:nvPr>
            <p:ph type="body" sz="quarter" idx="10"/>
          </p:nvPr>
        </p:nvSpPr>
        <p:spPr>
          <a:xfrm>
            <a:off x="838201" y="1127127"/>
            <a:ext cx="7953374" cy="4054475"/>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838200" y="356221"/>
            <a:ext cx="7954048" cy="522185"/>
          </a:xfrm>
          <a:prstGeom prst="rect">
            <a:avLst/>
          </a:prstGeom>
        </p:spPr>
        <p:txBody>
          <a:bodyPr vert="horz" lIns="91440" tIns="45720" rIns="91440" bIns="45720" rtlCol="0" anchor="t">
            <a:noAutofit/>
          </a:bodyPr>
          <a:lstStyle>
            <a:lvl1pPr>
              <a:defRPr sz="2700">
                <a:solidFill>
                  <a:srgbClr val="0084A9"/>
                </a:solidFill>
              </a:defRPr>
            </a:lvl1pPr>
          </a:lstStyle>
          <a:p>
            <a:r>
              <a:rPr lang="en-US" dirty="0"/>
              <a:t>Click to edit Master title style</a:t>
            </a:r>
          </a:p>
        </p:txBody>
      </p:sp>
      <p:sp>
        <p:nvSpPr>
          <p:cNvPr id="5" name="Slide Number Placeholder 17"/>
          <p:cNvSpPr>
            <a:spLocks noGrp="1"/>
          </p:cNvSpPr>
          <p:nvPr>
            <p:ph type="sldNum" sz="quarter" idx="11"/>
          </p:nvPr>
        </p:nvSpPr>
        <p:spPr>
          <a:xfrm>
            <a:off x="8213893" y="5883276"/>
            <a:ext cx="413375" cy="365125"/>
          </a:xfrm>
          <a:prstGeom prst="rect">
            <a:avLst/>
          </a:prstGeom>
        </p:spPr>
        <p:txBody>
          <a:bodyPr/>
          <a:lstStyle>
            <a:lvl1pPr>
              <a:defRPr/>
            </a:lvl1pPr>
          </a:lstStyle>
          <a:p>
            <a:pPr>
              <a:defRPr/>
            </a:pPr>
            <a:fld id="{C99FFA9E-F228-46C5-AE3C-3DDC8E385153}" type="slidenum">
              <a:rPr lang="en-US"/>
              <a:pPr>
                <a:defRPr/>
              </a:pPr>
              <a:t>‹#›</a:t>
            </a:fld>
            <a:endParaRPr lang="en-US" dirty="0"/>
          </a:p>
        </p:txBody>
      </p:sp>
    </p:spTree>
    <p:extLst>
      <p:ext uri="{BB962C8B-B14F-4D97-AF65-F5344CB8AC3E}">
        <p14:creationId xmlns:p14="http://schemas.microsoft.com/office/powerpoint/2010/main" val="355706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6110695"/>
      </p:ext>
    </p:extLst>
  </p:cSld>
  <p:clrMapOvr>
    <a:masterClrMapping/>
  </p:clrMapOvr>
  <p:transition spd="med" advTm="1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2897762"/>
      </p:ext>
    </p:extLst>
  </p:cSld>
  <p:clrMapOvr>
    <a:masterClrMapping/>
  </p:clrMapOvr>
  <p:transition spd="med" advTm="1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662646"/>
      </p:ext>
    </p:extLst>
  </p:cSld>
  <p:clrMapOvr>
    <a:masterClrMapping/>
  </p:clrMapOvr>
  <p:transition spd="med" advTm="1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957831"/>
      </p:ext>
    </p:extLst>
  </p:cSld>
  <p:clrMapOvr>
    <a:masterClrMapping/>
  </p:clrMapOvr>
  <p:transition spd="med" advTm="1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11658144"/>
      </p:ext>
    </p:extLst>
  </p:cSld>
  <p:clrMapOvr>
    <a:masterClrMapping/>
  </p:clrMapOvr>
  <p:transition spd="med" advTm="1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818756"/>
      </p:ext>
    </p:extLst>
  </p:cSld>
  <p:clrMapOvr>
    <a:masterClrMapping/>
  </p:clrMapOvr>
  <p:transition spd="med" advTm="1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8049850"/>
      </p:ext>
    </p:extLst>
  </p:cSld>
  <p:clrMapOvr>
    <a:masterClrMapping/>
  </p:clrMapOvr>
  <p:transition spd="med" advTm="1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3199620"/>
      </p:ext>
    </p:extLst>
  </p:cSld>
  <p:clrMapOvr>
    <a:masterClrMapping/>
  </p:clrMapOvr>
  <p:transition spd="med" advTm="1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Projects\IRSC_IPDAE\CorporateFiles\PowerPoint_Template\SourceContents\BG2e_IPDA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4"/>
    </p:custDataLst>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1" r:id="rId12"/>
  </p:sldLayoutIdLst>
  <p:transition spd="med" advTm="1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143000" y="3195638"/>
            <a:ext cx="7010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4400" b="1" dirty="0" smtClean="0">
                <a:solidFill>
                  <a:schemeClr val="bg1"/>
                </a:solidFill>
                <a:latin typeface="Century Gothic" pitchFamily="34" charset="0"/>
              </a:rPr>
              <a:t>What’s My Standard?</a:t>
            </a:r>
            <a:endParaRPr lang="en-US" altLang="en-US" sz="4400" b="1" dirty="0">
              <a:solidFill>
                <a:schemeClr val="bg1"/>
              </a:solidFill>
              <a:latin typeface="Century Gothic" pitchFamily="34" charset="0"/>
            </a:endParaRPr>
          </a:p>
        </p:txBody>
      </p:sp>
      <p:grpSp>
        <p:nvGrpSpPr>
          <p:cNvPr id="3076" name="Group 1"/>
          <p:cNvGrpSpPr>
            <a:grpSpLocks/>
          </p:cNvGrpSpPr>
          <p:nvPr/>
        </p:nvGrpSpPr>
        <p:grpSpPr bwMode="auto">
          <a:xfrm>
            <a:off x="711200" y="495300"/>
            <a:ext cx="6223000" cy="908050"/>
            <a:chOff x="711316" y="785940"/>
            <a:chExt cx="6222884" cy="907366"/>
          </a:xfrm>
        </p:grpSpPr>
        <p:sp>
          <p:nvSpPr>
            <p:cNvPr id="3077" name="Text Box 4"/>
            <p:cNvSpPr txBox="1">
              <a:spLocks noChangeArrowheads="1"/>
            </p:cNvSpPr>
            <p:nvPr/>
          </p:nvSpPr>
          <p:spPr bwMode="auto">
            <a:xfrm>
              <a:off x="3352800" y="1001229"/>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dirty="0">
                  <a:solidFill>
                    <a:srgbClr val="85CB55"/>
                  </a:solidFill>
                  <a:latin typeface="Century Gothic" pitchFamily="34" charset="0"/>
                </a:rPr>
                <a:t>INSTITUTE FOR THE PROFESSIONAL</a:t>
              </a:r>
            </a:p>
            <a:p>
              <a:r>
                <a:rPr lang="en-US" altLang="en-US" sz="1400" dirty="0">
                  <a:solidFill>
                    <a:srgbClr val="85CB55"/>
                  </a:solidFill>
                  <a:latin typeface="Century Gothic" pitchFamily="34" charset="0"/>
                </a:rPr>
                <a:t>DEVELOPMENT OF ADULT EDUCATORS</a:t>
              </a:r>
            </a:p>
          </p:txBody>
        </p:sp>
        <p:pic>
          <p:nvPicPr>
            <p:cNvPr id="3078" name="Picture 5" descr="C:\Projects\IRSC_IPDAE\CorporateFiles\LogoDesign\ipdae_text_gr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16" y="914400"/>
              <a:ext cx="1803284" cy="7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C:\Projects\IRSC_IPDAE\CorporateFiles\LogoDesign\ipdae_icon_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975" y="785940"/>
              <a:ext cx="638408" cy="8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a:xfrm>
            <a:off x="381000" y="5966936"/>
            <a:ext cx="8458200" cy="738664"/>
          </a:xfrm>
          <a:prstGeom prst="rect">
            <a:avLst/>
          </a:prstGeom>
        </p:spPr>
        <p:txBody>
          <a:bodyPr wrap="square">
            <a:spAutoFit/>
          </a:bodyPr>
          <a:lstStyle/>
          <a:p>
            <a:r>
              <a:rPr lang="en-US" altLang="en-US" sz="1400" dirty="0">
                <a:solidFill>
                  <a:schemeClr val="bg1"/>
                </a:solidFill>
                <a:latin typeface="Century Gothic" pitchFamily="34" charset="0"/>
              </a:rPr>
              <a:t>This training event is supported with federal funds as appropriated to the Florida Department of Education, Division of Career and Adult Education for the provision of state leadership professional development activities.</a:t>
            </a:r>
          </a:p>
        </p:txBody>
      </p:sp>
      <p:sp>
        <p:nvSpPr>
          <p:cNvPr id="9" name="Text Box 5"/>
          <p:cNvSpPr txBox="1">
            <a:spLocks noChangeArrowheads="1"/>
          </p:cNvSpPr>
          <p:nvPr/>
        </p:nvSpPr>
        <p:spPr bwMode="auto">
          <a:xfrm>
            <a:off x="3124200" y="5196730"/>
            <a:ext cx="3453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dirty="0">
                <a:solidFill>
                  <a:schemeClr val="bg1"/>
                </a:solidFill>
                <a:latin typeface="Century Gothic" pitchFamily="34" charset="0"/>
              </a:rPr>
              <a:t>www.floridaipdae.org</a:t>
            </a:r>
          </a:p>
        </p:txBody>
      </p:sp>
    </p:spTree>
    <p:custDataLst>
      <p:tags r:id="rId1"/>
    </p:custData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What’s My </a:t>
            </a:r>
            <a:r>
              <a:rPr lang="en-US" altLang="en-US" sz="2000">
                <a:solidFill>
                  <a:srgbClr val="92D050"/>
                </a:solidFill>
                <a:latin typeface="Century Gothic" pitchFamily="34" charset="0"/>
              </a:rPr>
              <a:t>Standard?</a:t>
            </a:r>
          </a:p>
        </p:txBody>
      </p:sp>
      <p:sp>
        <p:nvSpPr>
          <p:cNvPr id="5124" name="Rectangle 3"/>
          <p:cNvSpPr>
            <a:spLocks noChangeArrowheads="1"/>
          </p:cNvSpPr>
          <p:nvPr/>
        </p:nvSpPr>
        <p:spPr bwMode="auto">
          <a:xfrm>
            <a:off x="685800" y="14478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endParaRPr lang="en-US" altLang="en-US" sz="4400"/>
          </a:p>
          <a:p>
            <a:pPr algn="ctr" eaLnBrk="1" hangingPunct="1">
              <a:spcBef>
                <a:spcPct val="20000"/>
              </a:spcBef>
            </a:pPr>
            <a:r>
              <a:rPr lang="en-US" altLang="en-US" sz="6600" b="1"/>
              <a:t>CCR.RE.ABE.5</a:t>
            </a:r>
          </a:p>
          <a:p>
            <a:pPr eaLnBrk="1" hangingPunct="1">
              <a:spcBef>
                <a:spcPct val="20000"/>
              </a:spcBef>
            </a:pPr>
            <a:endParaRPr lang="en-US" altLang="en-US" sz="3200"/>
          </a:p>
          <a:p>
            <a:pPr eaLnBrk="1" hangingPunct="1">
              <a:spcBef>
                <a:spcPct val="20000"/>
              </a:spcBef>
            </a:pPr>
            <a:r>
              <a:rPr lang="en-US" altLang="en-US" sz="3200"/>
              <a:t>Analyze the structure of texts, including how specific sentences, paragraphs, and larger portions of the text (e.g., a section, chapter, scene, or stanza) relate to each other and the whole.</a:t>
            </a:r>
          </a:p>
        </p:txBody>
      </p:sp>
      <p:pic>
        <p:nvPicPr>
          <p:cNvPr id="12293"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266618903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barn(inVertical)">
                                      <p:cBhvr>
                                        <p:cTn id="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©2014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409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What’s My </a:t>
            </a:r>
            <a:r>
              <a:rPr lang="en-US" altLang="en-US" sz="2000">
                <a:solidFill>
                  <a:srgbClr val="92D050"/>
                </a:solidFill>
                <a:latin typeface="Century Gothic" pitchFamily="34" charset="0"/>
              </a:rPr>
              <a:t>Standard?</a:t>
            </a:r>
          </a:p>
        </p:txBody>
      </p:sp>
      <p:sp>
        <p:nvSpPr>
          <p:cNvPr id="5124" name="Rectangle 3"/>
          <p:cNvSpPr>
            <a:spLocks noChangeArrowheads="1"/>
          </p:cNvSpPr>
          <p:nvPr/>
        </p:nvSpPr>
        <p:spPr bwMode="auto">
          <a:xfrm>
            <a:off x="685800" y="14478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endParaRPr lang="en-US" altLang="en-US" sz="4400" dirty="0"/>
          </a:p>
          <a:p>
            <a:pPr algn="ctr" eaLnBrk="1" hangingPunct="1">
              <a:spcBef>
                <a:spcPct val="20000"/>
              </a:spcBef>
            </a:pPr>
            <a:r>
              <a:rPr lang="en-US" altLang="en-US" sz="6600" b="1" dirty="0"/>
              <a:t>CCR.RE.ABE.8</a:t>
            </a:r>
          </a:p>
          <a:p>
            <a:pPr eaLnBrk="1" hangingPunct="1">
              <a:spcBef>
                <a:spcPct val="20000"/>
              </a:spcBef>
            </a:pPr>
            <a:endParaRPr lang="en-US" altLang="en-US" sz="3200" dirty="0"/>
          </a:p>
          <a:p>
            <a:pPr eaLnBrk="1" hangingPunct="1">
              <a:spcBef>
                <a:spcPct val="20000"/>
              </a:spcBef>
            </a:pPr>
            <a:r>
              <a:rPr lang="en-US" altLang="en-US" sz="3200" dirty="0"/>
              <a:t>Delineate and evaluate the argument and specific claims in a text, including the validity of the reasoning as well as the relevance and sufficiency of the evidence.</a:t>
            </a:r>
          </a:p>
        </p:txBody>
      </p:sp>
      <p:pic>
        <p:nvPicPr>
          <p:cNvPr id="4101"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0856530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barn(inVertical)">
                                      <p:cBhvr>
                                        <p:cTn id="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What’s My </a:t>
            </a:r>
            <a:r>
              <a:rPr lang="en-US" altLang="en-US" sz="2000">
                <a:solidFill>
                  <a:srgbClr val="92D050"/>
                </a:solidFill>
                <a:latin typeface="Century Gothic" pitchFamily="34" charset="0"/>
              </a:rPr>
              <a:t>Standard?</a:t>
            </a:r>
          </a:p>
        </p:txBody>
      </p:sp>
      <p:sp>
        <p:nvSpPr>
          <p:cNvPr id="5124" name="Rectangle 3"/>
          <p:cNvSpPr>
            <a:spLocks noChangeArrowheads="1"/>
          </p:cNvSpPr>
          <p:nvPr/>
        </p:nvSpPr>
        <p:spPr bwMode="auto">
          <a:xfrm>
            <a:off x="685800" y="14478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endParaRPr lang="en-US" altLang="en-US" sz="4400"/>
          </a:p>
          <a:p>
            <a:pPr algn="ctr" eaLnBrk="1" hangingPunct="1">
              <a:spcBef>
                <a:spcPct val="20000"/>
              </a:spcBef>
            </a:pPr>
            <a:r>
              <a:rPr lang="en-US" altLang="en-US" sz="6600" b="1"/>
              <a:t>CCR.WR.ABE.4</a:t>
            </a:r>
          </a:p>
          <a:p>
            <a:pPr eaLnBrk="1" hangingPunct="1">
              <a:spcBef>
                <a:spcPct val="20000"/>
              </a:spcBef>
            </a:pPr>
            <a:endParaRPr lang="en-US" altLang="en-US" sz="4800"/>
          </a:p>
          <a:p>
            <a:pPr eaLnBrk="1" hangingPunct="1">
              <a:spcBef>
                <a:spcPct val="20000"/>
              </a:spcBef>
            </a:pPr>
            <a:r>
              <a:rPr lang="en-US" altLang="en-US" sz="3200"/>
              <a:t>Produce clear and coherent writing in which the development, organization, and style are appropriate to ask, purpose, and audience.</a:t>
            </a:r>
          </a:p>
        </p:txBody>
      </p:sp>
      <p:pic>
        <p:nvPicPr>
          <p:cNvPr id="5125"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11951687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barn(inVertical)">
                                      <p:cBhvr>
                                        <p:cTn id="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What’s My </a:t>
            </a:r>
            <a:r>
              <a:rPr lang="en-US" altLang="en-US" sz="2000">
                <a:solidFill>
                  <a:srgbClr val="92D050"/>
                </a:solidFill>
                <a:latin typeface="Century Gothic" pitchFamily="34" charset="0"/>
              </a:rPr>
              <a:t>Standard?</a:t>
            </a:r>
          </a:p>
        </p:txBody>
      </p:sp>
      <p:sp>
        <p:nvSpPr>
          <p:cNvPr id="5124" name="Rectangle 3"/>
          <p:cNvSpPr>
            <a:spLocks noChangeArrowheads="1"/>
          </p:cNvSpPr>
          <p:nvPr/>
        </p:nvSpPr>
        <p:spPr bwMode="auto">
          <a:xfrm>
            <a:off x="685800" y="14478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endParaRPr lang="en-US" altLang="en-US" sz="4400"/>
          </a:p>
          <a:p>
            <a:pPr algn="ctr" eaLnBrk="1" hangingPunct="1">
              <a:spcBef>
                <a:spcPct val="20000"/>
              </a:spcBef>
            </a:pPr>
            <a:r>
              <a:rPr lang="en-US" altLang="en-US" sz="6600" b="1"/>
              <a:t>CCR.RE.ABE.2</a:t>
            </a:r>
          </a:p>
          <a:p>
            <a:pPr eaLnBrk="1" hangingPunct="1">
              <a:spcBef>
                <a:spcPct val="20000"/>
              </a:spcBef>
            </a:pPr>
            <a:endParaRPr lang="en-US" altLang="en-US" sz="4800"/>
          </a:p>
          <a:p>
            <a:pPr eaLnBrk="1" hangingPunct="1">
              <a:spcBef>
                <a:spcPct val="20000"/>
              </a:spcBef>
            </a:pPr>
            <a:r>
              <a:rPr lang="en-US" altLang="en-US" sz="3200"/>
              <a:t>Determine central ideas or themes of a text and analyze their development; summarize the key supporting details and ideas.</a:t>
            </a:r>
          </a:p>
        </p:txBody>
      </p:sp>
      <p:pic>
        <p:nvPicPr>
          <p:cNvPr id="6149"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16042899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barn(inVertical)">
                                      <p:cBhvr>
                                        <p:cTn id="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What’s My </a:t>
            </a:r>
            <a:r>
              <a:rPr lang="en-US" altLang="en-US" sz="2000">
                <a:solidFill>
                  <a:srgbClr val="92D050"/>
                </a:solidFill>
                <a:latin typeface="Century Gothic" pitchFamily="34" charset="0"/>
              </a:rPr>
              <a:t>Standard?</a:t>
            </a:r>
          </a:p>
        </p:txBody>
      </p:sp>
      <p:sp>
        <p:nvSpPr>
          <p:cNvPr id="5124" name="Rectangle 3"/>
          <p:cNvSpPr>
            <a:spLocks noChangeArrowheads="1"/>
          </p:cNvSpPr>
          <p:nvPr/>
        </p:nvSpPr>
        <p:spPr bwMode="auto">
          <a:xfrm>
            <a:off x="685800" y="14478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endParaRPr lang="en-US" altLang="en-US" sz="4400"/>
          </a:p>
          <a:p>
            <a:pPr algn="ctr" eaLnBrk="1" hangingPunct="1">
              <a:spcBef>
                <a:spcPct val="20000"/>
              </a:spcBef>
            </a:pPr>
            <a:r>
              <a:rPr lang="en-US" altLang="en-US" sz="6600" b="1"/>
              <a:t>CCR.RF.ABE.3</a:t>
            </a:r>
          </a:p>
          <a:p>
            <a:pPr eaLnBrk="1" hangingPunct="1">
              <a:spcBef>
                <a:spcPct val="20000"/>
              </a:spcBef>
            </a:pPr>
            <a:endParaRPr lang="en-US" altLang="en-US" sz="4800"/>
          </a:p>
          <a:p>
            <a:pPr eaLnBrk="1" hangingPunct="1">
              <a:spcBef>
                <a:spcPct val="20000"/>
              </a:spcBef>
            </a:pPr>
            <a:r>
              <a:rPr lang="en-US" altLang="en-US" sz="3200"/>
              <a:t>Read with sufficient accuracy and fluency to support comprehension.</a:t>
            </a:r>
          </a:p>
        </p:txBody>
      </p:sp>
      <p:pic>
        <p:nvPicPr>
          <p:cNvPr id="7173"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263799201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barn(inVertical)">
                                      <p:cBhvr>
                                        <p:cTn id="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What’s My </a:t>
            </a:r>
            <a:r>
              <a:rPr lang="en-US" altLang="en-US" sz="2000">
                <a:solidFill>
                  <a:srgbClr val="92D050"/>
                </a:solidFill>
                <a:latin typeface="Century Gothic" pitchFamily="34" charset="0"/>
              </a:rPr>
              <a:t>Standard?</a:t>
            </a:r>
          </a:p>
        </p:txBody>
      </p:sp>
      <p:sp>
        <p:nvSpPr>
          <p:cNvPr id="5124" name="Rectangle 3"/>
          <p:cNvSpPr>
            <a:spLocks noChangeArrowheads="1"/>
          </p:cNvSpPr>
          <p:nvPr/>
        </p:nvSpPr>
        <p:spPr bwMode="auto">
          <a:xfrm>
            <a:off x="685800" y="14478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endParaRPr lang="en-US" altLang="en-US" sz="4400"/>
          </a:p>
          <a:p>
            <a:pPr algn="ctr" eaLnBrk="1" hangingPunct="1">
              <a:spcBef>
                <a:spcPct val="20000"/>
              </a:spcBef>
            </a:pPr>
            <a:r>
              <a:rPr lang="en-US" altLang="en-US" sz="6600" b="1"/>
              <a:t>CCR.LA.ABE.5</a:t>
            </a:r>
          </a:p>
          <a:p>
            <a:pPr eaLnBrk="1" hangingPunct="1">
              <a:spcBef>
                <a:spcPct val="20000"/>
              </a:spcBef>
            </a:pPr>
            <a:endParaRPr lang="en-US" altLang="en-US" sz="4800"/>
          </a:p>
          <a:p>
            <a:pPr eaLnBrk="1" hangingPunct="1">
              <a:spcBef>
                <a:spcPct val="20000"/>
              </a:spcBef>
            </a:pPr>
            <a:r>
              <a:rPr lang="en-US" altLang="en-US" sz="3200"/>
              <a:t>Demonstrate understanding of figurative language, word relationships, and nuances of word meanings.</a:t>
            </a:r>
          </a:p>
        </p:txBody>
      </p:sp>
      <p:pic>
        <p:nvPicPr>
          <p:cNvPr id="8197"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5367543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barn(inVertical)">
                                      <p:cBhvr>
                                        <p:cTn id="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What’s My </a:t>
            </a:r>
            <a:r>
              <a:rPr lang="en-US" altLang="en-US" sz="2000">
                <a:solidFill>
                  <a:srgbClr val="92D050"/>
                </a:solidFill>
                <a:latin typeface="Century Gothic" pitchFamily="34" charset="0"/>
              </a:rPr>
              <a:t>Standard?</a:t>
            </a:r>
          </a:p>
        </p:txBody>
      </p:sp>
      <p:sp>
        <p:nvSpPr>
          <p:cNvPr id="5124" name="Rectangle 3"/>
          <p:cNvSpPr>
            <a:spLocks noChangeArrowheads="1"/>
          </p:cNvSpPr>
          <p:nvPr/>
        </p:nvSpPr>
        <p:spPr bwMode="auto">
          <a:xfrm>
            <a:off x="685800" y="14478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endParaRPr lang="en-US" altLang="en-US" sz="4400"/>
          </a:p>
          <a:p>
            <a:pPr algn="ctr" eaLnBrk="1" hangingPunct="1">
              <a:spcBef>
                <a:spcPct val="20000"/>
              </a:spcBef>
            </a:pPr>
            <a:r>
              <a:rPr lang="en-US" altLang="en-US" sz="6600" b="1"/>
              <a:t>CCR.SL.ABE.3</a:t>
            </a:r>
          </a:p>
          <a:p>
            <a:pPr eaLnBrk="1" hangingPunct="1">
              <a:spcBef>
                <a:spcPct val="20000"/>
              </a:spcBef>
            </a:pPr>
            <a:endParaRPr lang="en-US" altLang="en-US" sz="4800"/>
          </a:p>
          <a:p>
            <a:pPr eaLnBrk="1" hangingPunct="1">
              <a:spcBef>
                <a:spcPct val="20000"/>
              </a:spcBef>
            </a:pPr>
            <a:r>
              <a:rPr lang="en-US" altLang="en-US" sz="3200"/>
              <a:t>Evaluate a speaker’s point of view, reasoning, and use of evidence and rhetoric.</a:t>
            </a:r>
          </a:p>
        </p:txBody>
      </p:sp>
      <p:pic>
        <p:nvPicPr>
          <p:cNvPr id="9221"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363995615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barn(inVertical)">
                                      <p:cBhvr>
                                        <p:cTn id="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What’s My </a:t>
            </a:r>
            <a:r>
              <a:rPr lang="en-US" altLang="en-US" sz="2000">
                <a:solidFill>
                  <a:srgbClr val="92D050"/>
                </a:solidFill>
                <a:latin typeface="Century Gothic" pitchFamily="34" charset="0"/>
              </a:rPr>
              <a:t>Standard?</a:t>
            </a:r>
          </a:p>
        </p:txBody>
      </p:sp>
      <p:sp>
        <p:nvSpPr>
          <p:cNvPr id="5124" name="Rectangle 3"/>
          <p:cNvSpPr>
            <a:spLocks noChangeArrowheads="1"/>
          </p:cNvSpPr>
          <p:nvPr/>
        </p:nvSpPr>
        <p:spPr bwMode="auto">
          <a:xfrm>
            <a:off x="685800" y="14478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endParaRPr lang="en-US" altLang="en-US" sz="4400"/>
          </a:p>
          <a:p>
            <a:pPr algn="ctr" eaLnBrk="1" hangingPunct="1">
              <a:spcBef>
                <a:spcPct val="20000"/>
              </a:spcBef>
            </a:pPr>
            <a:r>
              <a:rPr lang="en-US" altLang="en-US" sz="6600" b="1"/>
              <a:t>CCR.LA.ABE.5</a:t>
            </a:r>
          </a:p>
          <a:p>
            <a:pPr eaLnBrk="1" hangingPunct="1">
              <a:spcBef>
                <a:spcPct val="20000"/>
              </a:spcBef>
            </a:pPr>
            <a:endParaRPr lang="en-US" altLang="en-US" sz="4800"/>
          </a:p>
          <a:p>
            <a:pPr eaLnBrk="1" hangingPunct="1">
              <a:spcBef>
                <a:spcPct val="20000"/>
              </a:spcBef>
            </a:pPr>
            <a:r>
              <a:rPr lang="en-US" altLang="en-US" sz="3200"/>
              <a:t>Demonstrate understanding of figurative language, word relationships, and nuances of word meanings.</a:t>
            </a:r>
          </a:p>
        </p:txBody>
      </p:sp>
      <p:pic>
        <p:nvPicPr>
          <p:cNvPr id="10245"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18266853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barn(inVertical)">
                                      <p:cBhvr>
                                        <p:cTn id="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What’s My </a:t>
            </a:r>
            <a:r>
              <a:rPr lang="en-US" altLang="en-US" sz="2000">
                <a:solidFill>
                  <a:srgbClr val="92D050"/>
                </a:solidFill>
                <a:latin typeface="Century Gothic" pitchFamily="34" charset="0"/>
              </a:rPr>
              <a:t>Standard?</a:t>
            </a:r>
          </a:p>
        </p:txBody>
      </p:sp>
      <p:sp>
        <p:nvSpPr>
          <p:cNvPr id="5124" name="Rectangle 3"/>
          <p:cNvSpPr>
            <a:spLocks noChangeArrowheads="1"/>
          </p:cNvSpPr>
          <p:nvPr/>
        </p:nvSpPr>
        <p:spPr bwMode="auto">
          <a:xfrm>
            <a:off x="685800" y="14478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endParaRPr lang="en-US" altLang="en-US" sz="4400"/>
          </a:p>
          <a:p>
            <a:pPr algn="ctr" eaLnBrk="1" hangingPunct="1">
              <a:spcBef>
                <a:spcPct val="20000"/>
              </a:spcBef>
            </a:pPr>
            <a:r>
              <a:rPr lang="en-US" altLang="en-US" sz="6600" b="1"/>
              <a:t>CCR.WR.ABE.4</a:t>
            </a:r>
          </a:p>
          <a:p>
            <a:pPr eaLnBrk="1" hangingPunct="1">
              <a:spcBef>
                <a:spcPct val="20000"/>
              </a:spcBef>
            </a:pPr>
            <a:endParaRPr lang="en-US" altLang="en-US" sz="4800"/>
          </a:p>
          <a:p>
            <a:pPr eaLnBrk="1" hangingPunct="1">
              <a:spcBef>
                <a:spcPct val="20000"/>
              </a:spcBef>
            </a:pPr>
            <a:r>
              <a:rPr lang="en-US" altLang="en-US" sz="3200"/>
              <a:t>Produce clear and coherent writing in which the development, organization, and style are appropriate to ask, purpose, and audience.</a:t>
            </a:r>
          </a:p>
        </p:txBody>
      </p:sp>
      <p:pic>
        <p:nvPicPr>
          <p:cNvPr id="11269"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27920187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barn(inVertical)">
                                      <p:cBhvr>
                                        <p:cTn id="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IMING" val="|2.1|1.8"/>
</p:tagLst>
</file>

<file path=ppt/tags/tag11.xml><?xml version="1.0" encoding="utf-8"?>
<p:tagLst xmlns:a="http://schemas.openxmlformats.org/drawingml/2006/main" xmlns:r="http://schemas.openxmlformats.org/officeDocument/2006/relationships" xmlns:p="http://schemas.openxmlformats.org/presentationml/2006/main">
  <p:tag name="TIMING" val="|2.1|1.8"/>
</p:tagLst>
</file>

<file path=ppt/tags/tag12.xml><?xml version="1.0" encoding="utf-8"?>
<p:tagLst xmlns:a="http://schemas.openxmlformats.org/drawingml/2006/main" xmlns:r="http://schemas.openxmlformats.org/officeDocument/2006/relationships" xmlns:p="http://schemas.openxmlformats.org/presentationml/2006/main">
  <p:tag name="TIMING" val="|2.1|1.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2.1|1.8"/>
</p:tagLst>
</file>

<file path=ppt/tags/tag5.xml><?xml version="1.0" encoding="utf-8"?>
<p:tagLst xmlns:a="http://schemas.openxmlformats.org/drawingml/2006/main" xmlns:r="http://schemas.openxmlformats.org/officeDocument/2006/relationships" xmlns:p="http://schemas.openxmlformats.org/presentationml/2006/main">
  <p:tag name="TIMING" val="|2.1|1.8"/>
</p:tagLst>
</file>

<file path=ppt/tags/tag6.xml><?xml version="1.0" encoding="utf-8"?>
<p:tagLst xmlns:a="http://schemas.openxmlformats.org/drawingml/2006/main" xmlns:r="http://schemas.openxmlformats.org/officeDocument/2006/relationships" xmlns:p="http://schemas.openxmlformats.org/presentationml/2006/main">
  <p:tag name="TIMING" val="|2.1|1.8"/>
</p:tagLst>
</file>

<file path=ppt/tags/tag7.xml><?xml version="1.0" encoding="utf-8"?>
<p:tagLst xmlns:a="http://schemas.openxmlformats.org/drawingml/2006/main" xmlns:r="http://schemas.openxmlformats.org/officeDocument/2006/relationships" xmlns:p="http://schemas.openxmlformats.org/presentationml/2006/main">
  <p:tag name="TIMING" val="|2.1|1.8"/>
</p:tagLst>
</file>

<file path=ppt/tags/tag8.xml><?xml version="1.0" encoding="utf-8"?>
<p:tagLst xmlns:a="http://schemas.openxmlformats.org/drawingml/2006/main" xmlns:r="http://schemas.openxmlformats.org/officeDocument/2006/relationships" xmlns:p="http://schemas.openxmlformats.org/presentationml/2006/main">
  <p:tag name="TIMING" val="|2.1|1.8"/>
</p:tagLst>
</file>

<file path=ppt/tags/tag9.xml><?xml version="1.0" encoding="utf-8"?>
<p:tagLst xmlns:a="http://schemas.openxmlformats.org/drawingml/2006/main" xmlns:r="http://schemas.openxmlformats.org/officeDocument/2006/relationships" xmlns:p="http://schemas.openxmlformats.org/presentationml/2006/main">
  <p:tag name="TIMING" val="|2.1|1.8"/>
</p:tagLst>
</file>

<file path=ppt/theme/theme1.xml><?xml version="1.0" encoding="utf-8"?>
<a:theme xmlns:a="http://schemas.openxmlformats.org/drawingml/2006/main" name="VOICEONE_Hero 2005">
  <a:themeElements>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ICEONE_Hero 2005">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ICEONE_Hero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ICEONE_Hero 2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ICEONE_Hero 2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ICEONE_Hero 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ICEONE_Hero 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ICEONE_Hero 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VOICEONE_Hero 2005</Template>
  <TotalTime>6896</TotalTime>
  <Words>494</Words>
  <Application>Microsoft Office PowerPoint</Application>
  <PresentationFormat>On-screen Show (4:3)</PresentationFormat>
  <Paragraphs>76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VOICEONE_Hero 2005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HBI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JR</dc:creator>
  <cp:lastModifiedBy>Bonnie</cp:lastModifiedBy>
  <cp:revision>408</cp:revision>
  <cp:lastPrinted>2017-08-28T15:13:10Z</cp:lastPrinted>
  <dcterms:created xsi:type="dcterms:W3CDTF">2005-02-03T19:10:17Z</dcterms:created>
  <dcterms:modified xsi:type="dcterms:W3CDTF">2018-05-31T22:22:05Z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76DFD7B6-E437-4A48-96D2-FAA2EF18C61C</vt:lpwstr>
  </property>
  <property fmtid="{D5CDD505-2E9C-101B-9397-08002B2CF9AE}" pid="3" name="ArticulatePath">
    <vt:lpwstr>IPDAE_T2c</vt:lpwstr>
  </property>
</Properties>
</file>